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 id="258" r:id="rId3"/>
    <p:sldId id="276" r:id="rId4"/>
    <p:sldId id="268" r:id="rId5"/>
    <p:sldId id="277" r:id="rId6"/>
    <p:sldId id="283" r:id="rId7"/>
    <p:sldId id="278" r:id="rId8"/>
    <p:sldId id="284" r:id="rId9"/>
    <p:sldId id="285" r:id="rId10"/>
    <p:sldId id="286" r:id="rId11"/>
    <p:sldId id="269" r:id="rId12"/>
    <p:sldId id="287" r:id="rId13"/>
    <p:sldId id="288" r:id="rId14"/>
    <p:sldId id="289" r:id="rId15"/>
    <p:sldId id="279" r:id="rId16"/>
    <p:sldId id="280" r:id="rId17"/>
    <p:sldId id="274" r:id="rId18"/>
    <p:sldId id="281" r:id="rId19"/>
    <p:sldId id="271" r:id="rId20"/>
    <p:sldId id="270" r:id="rId21"/>
    <p:sldId id="282" r:id="rId22"/>
    <p:sldId id="272" r:id="rId23"/>
    <p:sldId id="309" r:id="rId24"/>
    <p:sldId id="310" r:id="rId25"/>
    <p:sldId id="273" r:id="rId26"/>
    <p:sldId id="290" r:id="rId27"/>
    <p:sldId id="291" r:id="rId28"/>
    <p:sldId id="293" r:id="rId29"/>
    <p:sldId id="299" r:id="rId30"/>
    <p:sldId id="300" r:id="rId31"/>
    <p:sldId id="295" r:id="rId32"/>
    <p:sldId id="294" r:id="rId33"/>
    <p:sldId id="305" r:id="rId34"/>
    <p:sldId id="306" r:id="rId35"/>
    <p:sldId id="307" r:id="rId36"/>
    <p:sldId id="311" r:id="rId37"/>
    <p:sldId id="302" r:id="rId38"/>
    <p:sldId id="303" r:id="rId39"/>
    <p:sldId id="304" r:id="rId40"/>
    <p:sldId id="298" r:id="rId41"/>
    <p:sldId id="297" r:id="rId42"/>
    <p:sldId id="301" r:id="rId43"/>
    <p:sldId id="275" r:id="rId4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50" autoAdjust="0"/>
    <p:restoredTop sz="94707" autoAdjust="0"/>
  </p:normalViewPr>
  <p:slideViewPr>
    <p:cSldViewPr snapToGrid="0">
      <p:cViewPr varScale="1">
        <p:scale>
          <a:sx n="110" d="100"/>
          <a:sy n="110" d="100"/>
        </p:scale>
        <p:origin x="160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090EA36-448C-4191-8846-5F5A56FFC57C}" type="datetimeFigureOut">
              <a:rPr lang="en-NZ" smtClean="0"/>
              <a:t>1/12/2017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8E04E29-9BF0-4C17-9A4C-EBFC235992F7}" type="slidenum">
              <a:rPr lang="en-NZ" smtClean="0"/>
              <a:t>‹#›</a:t>
            </a:fld>
            <a:endParaRPr lang="en-NZ"/>
          </a:p>
        </p:txBody>
      </p:sp>
    </p:spTree>
    <p:extLst>
      <p:ext uri="{BB962C8B-B14F-4D97-AF65-F5344CB8AC3E}">
        <p14:creationId xmlns:p14="http://schemas.microsoft.com/office/powerpoint/2010/main" val="1576127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90EA36-448C-4191-8846-5F5A56FFC57C}" type="datetimeFigureOut">
              <a:rPr lang="en-NZ" smtClean="0"/>
              <a:t>1/12/2017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8E04E29-9BF0-4C17-9A4C-EBFC235992F7}" type="slidenum">
              <a:rPr lang="en-NZ" smtClean="0"/>
              <a:t>‹#›</a:t>
            </a:fld>
            <a:endParaRPr lang="en-NZ"/>
          </a:p>
        </p:txBody>
      </p:sp>
    </p:spTree>
    <p:extLst>
      <p:ext uri="{BB962C8B-B14F-4D97-AF65-F5344CB8AC3E}">
        <p14:creationId xmlns:p14="http://schemas.microsoft.com/office/powerpoint/2010/main" val="3855980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90EA36-448C-4191-8846-5F5A56FFC57C}" type="datetimeFigureOut">
              <a:rPr lang="en-NZ" smtClean="0"/>
              <a:t>1/12/2017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8E04E29-9BF0-4C17-9A4C-EBFC235992F7}" type="slidenum">
              <a:rPr lang="en-NZ" smtClean="0"/>
              <a:t>‹#›</a:t>
            </a:fld>
            <a:endParaRPr lang="en-NZ"/>
          </a:p>
        </p:txBody>
      </p:sp>
    </p:spTree>
    <p:extLst>
      <p:ext uri="{BB962C8B-B14F-4D97-AF65-F5344CB8AC3E}">
        <p14:creationId xmlns:p14="http://schemas.microsoft.com/office/powerpoint/2010/main" val="430016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90EA36-448C-4191-8846-5F5A56FFC57C}" type="datetimeFigureOut">
              <a:rPr lang="en-NZ" smtClean="0"/>
              <a:t>1/12/2017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8E04E29-9BF0-4C17-9A4C-EBFC235992F7}" type="slidenum">
              <a:rPr lang="en-NZ" smtClean="0"/>
              <a:t>‹#›</a:t>
            </a:fld>
            <a:endParaRPr lang="en-NZ"/>
          </a:p>
        </p:txBody>
      </p:sp>
    </p:spTree>
    <p:extLst>
      <p:ext uri="{BB962C8B-B14F-4D97-AF65-F5344CB8AC3E}">
        <p14:creationId xmlns:p14="http://schemas.microsoft.com/office/powerpoint/2010/main" val="263515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090EA36-448C-4191-8846-5F5A56FFC57C}" type="datetimeFigureOut">
              <a:rPr lang="en-NZ" smtClean="0"/>
              <a:t>1/12/2017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8E04E29-9BF0-4C17-9A4C-EBFC235992F7}" type="slidenum">
              <a:rPr lang="en-NZ" smtClean="0"/>
              <a:t>‹#›</a:t>
            </a:fld>
            <a:endParaRPr lang="en-NZ"/>
          </a:p>
        </p:txBody>
      </p:sp>
    </p:spTree>
    <p:extLst>
      <p:ext uri="{BB962C8B-B14F-4D97-AF65-F5344CB8AC3E}">
        <p14:creationId xmlns:p14="http://schemas.microsoft.com/office/powerpoint/2010/main" val="249608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090EA36-448C-4191-8846-5F5A56FFC57C}" type="datetimeFigureOut">
              <a:rPr lang="en-NZ" smtClean="0"/>
              <a:t>1/12/2017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8E04E29-9BF0-4C17-9A4C-EBFC235992F7}" type="slidenum">
              <a:rPr lang="en-NZ" smtClean="0"/>
              <a:t>‹#›</a:t>
            </a:fld>
            <a:endParaRPr lang="en-NZ"/>
          </a:p>
        </p:txBody>
      </p:sp>
    </p:spTree>
    <p:extLst>
      <p:ext uri="{BB962C8B-B14F-4D97-AF65-F5344CB8AC3E}">
        <p14:creationId xmlns:p14="http://schemas.microsoft.com/office/powerpoint/2010/main" val="3705498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090EA36-448C-4191-8846-5F5A56FFC57C}" type="datetimeFigureOut">
              <a:rPr lang="en-NZ" smtClean="0"/>
              <a:t>1/12/2017</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48E04E29-9BF0-4C17-9A4C-EBFC235992F7}" type="slidenum">
              <a:rPr lang="en-NZ" smtClean="0"/>
              <a:t>‹#›</a:t>
            </a:fld>
            <a:endParaRPr lang="en-NZ"/>
          </a:p>
        </p:txBody>
      </p:sp>
    </p:spTree>
    <p:extLst>
      <p:ext uri="{BB962C8B-B14F-4D97-AF65-F5344CB8AC3E}">
        <p14:creationId xmlns:p14="http://schemas.microsoft.com/office/powerpoint/2010/main" val="19000968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090EA36-448C-4191-8846-5F5A56FFC57C}" type="datetimeFigureOut">
              <a:rPr lang="en-NZ" smtClean="0"/>
              <a:t>1/12/2017</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48E04E29-9BF0-4C17-9A4C-EBFC235992F7}" type="slidenum">
              <a:rPr lang="en-NZ" smtClean="0"/>
              <a:t>‹#›</a:t>
            </a:fld>
            <a:endParaRPr lang="en-NZ"/>
          </a:p>
        </p:txBody>
      </p:sp>
    </p:spTree>
    <p:extLst>
      <p:ext uri="{BB962C8B-B14F-4D97-AF65-F5344CB8AC3E}">
        <p14:creationId xmlns:p14="http://schemas.microsoft.com/office/powerpoint/2010/main" val="3399319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90EA36-448C-4191-8846-5F5A56FFC57C}" type="datetimeFigureOut">
              <a:rPr lang="en-NZ" smtClean="0"/>
              <a:t>1/12/2017</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48E04E29-9BF0-4C17-9A4C-EBFC235992F7}" type="slidenum">
              <a:rPr lang="en-NZ" smtClean="0"/>
              <a:t>‹#›</a:t>
            </a:fld>
            <a:endParaRPr lang="en-NZ"/>
          </a:p>
        </p:txBody>
      </p:sp>
    </p:spTree>
    <p:extLst>
      <p:ext uri="{BB962C8B-B14F-4D97-AF65-F5344CB8AC3E}">
        <p14:creationId xmlns:p14="http://schemas.microsoft.com/office/powerpoint/2010/main" val="288823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090EA36-448C-4191-8846-5F5A56FFC57C}" type="datetimeFigureOut">
              <a:rPr lang="en-NZ" smtClean="0"/>
              <a:t>1/12/2017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8E04E29-9BF0-4C17-9A4C-EBFC235992F7}" type="slidenum">
              <a:rPr lang="en-NZ" smtClean="0"/>
              <a:t>‹#›</a:t>
            </a:fld>
            <a:endParaRPr lang="en-NZ"/>
          </a:p>
        </p:txBody>
      </p:sp>
    </p:spTree>
    <p:extLst>
      <p:ext uri="{BB962C8B-B14F-4D97-AF65-F5344CB8AC3E}">
        <p14:creationId xmlns:p14="http://schemas.microsoft.com/office/powerpoint/2010/main" val="3324983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090EA36-448C-4191-8846-5F5A56FFC57C}" type="datetimeFigureOut">
              <a:rPr lang="en-NZ" smtClean="0"/>
              <a:t>1/12/2017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8E04E29-9BF0-4C17-9A4C-EBFC235992F7}" type="slidenum">
              <a:rPr lang="en-NZ" smtClean="0"/>
              <a:t>‹#›</a:t>
            </a:fld>
            <a:endParaRPr lang="en-NZ"/>
          </a:p>
        </p:txBody>
      </p:sp>
    </p:spTree>
    <p:extLst>
      <p:ext uri="{BB962C8B-B14F-4D97-AF65-F5344CB8AC3E}">
        <p14:creationId xmlns:p14="http://schemas.microsoft.com/office/powerpoint/2010/main" val="3266681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90EA36-448C-4191-8846-5F5A56FFC57C}" type="datetimeFigureOut">
              <a:rPr lang="en-NZ" smtClean="0"/>
              <a:t>1/12/2017</a:t>
            </a:fld>
            <a:endParaRPr lang="en-NZ"/>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E04E29-9BF0-4C17-9A4C-EBFC235992F7}" type="slidenum">
              <a:rPr lang="en-NZ" smtClean="0"/>
              <a:t>‹#›</a:t>
            </a:fld>
            <a:endParaRPr lang="en-NZ"/>
          </a:p>
        </p:txBody>
      </p:sp>
    </p:spTree>
    <p:extLst>
      <p:ext uri="{BB962C8B-B14F-4D97-AF65-F5344CB8AC3E}">
        <p14:creationId xmlns:p14="http://schemas.microsoft.com/office/powerpoint/2010/main" val="13375861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g"/></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xmlns="" id="{B30A46D6-4F68-4F7A-A7E2-5414413DEA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1338412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a:xfrm>
            <a:off x="770318" y="2258321"/>
            <a:ext cx="7886700" cy="1325563"/>
          </a:xfrm>
        </p:spPr>
        <p:txBody>
          <a:bodyPr>
            <a:noAutofit/>
          </a:bodyPr>
          <a:lstStyle/>
          <a:p>
            <a:r>
              <a:rPr lang="en-NZ" sz="2800" dirty="0" smtClean="0">
                <a:solidFill>
                  <a:schemeClr val="bg1"/>
                </a:solidFill>
                <a:latin typeface="Arial" panose="020B0604020202020204" pitchFamily="34" charset="0"/>
                <a:cs typeface="Arial" panose="020B0604020202020204" pitchFamily="34" charset="0"/>
              </a:rPr>
              <a:t>………..</a:t>
            </a:r>
            <a:r>
              <a:rPr lang="en-NZ" sz="2800" dirty="0">
                <a:solidFill>
                  <a:schemeClr val="bg1"/>
                </a:solidFill>
                <a:latin typeface="Arial" panose="020B0604020202020204" pitchFamily="34" charset="0"/>
                <a:cs typeface="Arial" panose="020B0604020202020204" pitchFamily="34" charset="0"/>
              </a:rPr>
              <a:t> “be shepherds with the smell of </a:t>
            </a:r>
            <a:r>
              <a:rPr lang="en-NZ" sz="2800" dirty="0" smtClean="0">
                <a:solidFill>
                  <a:schemeClr val="bg1"/>
                </a:solidFill>
                <a:latin typeface="Arial" panose="020B0604020202020204" pitchFamily="34" charset="0"/>
                <a:cs typeface="Arial" panose="020B0604020202020204" pitchFamily="34" charset="0"/>
              </a:rPr>
              <a:t>sheep”</a:t>
            </a:r>
            <a:r>
              <a:rPr lang="en-NZ" sz="2800" dirty="0">
                <a:solidFill>
                  <a:schemeClr val="bg1"/>
                </a:solidFill>
                <a:latin typeface="Arial" panose="020B0604020202020204" pitchFamily="34" charset="0"/>
                <a:cs typeface="Arial" panose="020B0604020202020204" pitchFamily="34" charset="0"/>
              </a:rPr>
              <a:t> </a:t>
            </a:r>
            <a:r>
              <a:rPr lang="en-NZ" sz="2800" dirty="0" smtClean="0">
                <a:solidFill>
                  <a:schemeClr val="bg1"/>
                </a:solidFill>
                <a:latin typeface="Arial" panose="020B0604020202020204" pitchFamily="34" charset="0"/>
                <a:cs typeface="Arial" panose="020B0604020202020204" pitchFamily="34" charset="0"/>
              </a:rPr>
              <a:t>………</a:t>
            </a:r>
            <a:br>
              <a:rPr lang="en-NZ" sz="2800" dirty="0" smtClean="0">
                <a:solidFill>
                  <a:schemeClr val="bg1"/>
                </a:solidFill>
                <a:latin typeface="Arial" panose="020B0604020202020204" pitchFamily="34" charset="0"/>
                <a:cs typeface="Arial" panose="020B0604020202020204" pitchFamily="34" charset="0"/>
              </a:rPr>
            </a:br>
            <a:r>
              <a:rPr lang="en-NZ" sz="2800" dirty="0" smtClean="0">
                <a:solidFill>
                  <a:schemeClr val="bg1"/>
                </a:solidFill>
                <a:latin typeface="Arial" panose="020B0604020202020204" pitchFamily="34" charset="0"/>
                <a:cs typeface="Arial" panose="020B0604020202020204" pitchFamily="34" charset="0"/>
              </a:rPr>
              <a:t/>
            </a:r>
            <a:br>
              <a:rPr lang="en-NZ" sz="2800" dirty="0" smtClean="0">
                <a:solidFill>
                  <a:schemeClr val="bg1"/>
                </a:solidFill>
                <a:latin typeface="Arial" panose="020B0604020202020204" pitchFamily="34" charset="0"/>
                <a:cs typeface="Arial" panose="020B0604020202020204" pitchFamily="34" charset="0"/>
              </a:rPr>
            </a:br>
            <a:r>
              <a:rPr lang="en-NZ" sz="2800" dirty="0" smtClean="0">
                <a:solidFill>
                  <a:schemeClr val="bg1"/>
                </a:solidFill>
                <a:latin typeface="Arial" panose="020B0604020202020204" pitchFamily="34" charset="0"/>
                <a:cs typeface="Arial" panose="020B0604020202020204" pitchFamily="34" charset="0"/>
              </a:rPr>
              <a:t>- Pope Francis (to priests)?? Baptised as priest, prophet and king…</a:t>
            </a:r>
            <a:endParaRPr lang="en-NZ" sz="2800"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
        <p:nvSpPr>
          <p:cNvPr id="8" name="AutoShape 8" descr="https://lh5.googleusercontent.com/B7E1ibfl32CKWUlVm_uBt2-llkcVe0r3vIYYPloJsPIwo8JihZRYIh-c46vHg1DcnPrIJAcPbb4Z3EqQOpdDGiYa2outjpeTteAIrKGvG7d30_PlEJAgtOO_epky9ybSxGCyjlxO"/>
          <p:cNvSpPr>
            <a:spLocks noChangeAspect="1" noChangeArrowheads="1"/>
          </p:cNvSpPr>
          <p:nvPr/>
        </p:nvSpPr>
        <p:spPr bwMode="auto">
          <a:xfrm>
            <a:off x="120650" y="-990600"/>
            <a:ext cx="5943600" cy="25527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Tree>
    <p:extLst>
      <p:ext uri="{BB962C8B-B14F-4D97-AF65-F5344CB8AC3E}">
        <p14:creationId xmlns:p14="http://schemas.microsoft.com/office/powerpoint/2010/main" val="21770850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NZ" dirty="0" smtClean="0">
                <a:solidFill>
                  <a:schemeClr val="bg1"/>
                </a:solidFill>
                <a:latin typeface="Arial" panose="020B0604020202020204" pitchFamily="34" charset="0"/>
                <a:cs typeface="Arial" panose="020B0604020202020204" pitchFamily="34" charset="0"/>
              </a:rPr>
              <a:t>Called to evangelise.</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p:txBody>
          <a:bodyPr/>
          <a:lstStyle/>
          <a:p>
            <a:pPr marL="0" indent="0">
              <a:buNone/>
            </a:pPr>
            <a:r>
              <a:rPr lang="en-NZ" dirty="0">
                <a:solidFill>
                  <a:schemeClr val="bg1"/>
                </a:solidFill>
              </a:rPr>
              <a:t>Jesus teaches us that the Good News, which he brings, is not reserved to one part of humanity, it is to be communicated to everyone</a:t>
            </a:r>
            <a:r>
              <a:rPr lang="en-NZ" dirty="0" smtClean="0">
                <a:solidFill>
                  <a:schemeClr val="bg1"/>
                </a:solidFill>
              </a:rPr>
              <a:t>.</a:t>
            </a:r>
          </a:p>
          <a:p>
            <a:pPr marL="0" indent="0">
              <a:buNone/>
            </a:pPr>
            <a:endParaRPr lang="en-NZ" dirty="0">
              <a:solidFill>
                <a:schemeClr val="bg1"/>
              </a:solidFill>
            </a:endParaRPr>
          </a:p>
          <a:p>
            <a:pPr marL="0" indent="0">
              <a:buNone/>
            </a:pPr>
            <a:endParaRPr lang="en-NZ" dirty="0" smtClean="0">
              <a:solidFill>
                <a:schemeClr val="bg1"/>
              </a:solidFill>
            </a:endParaRPr>
          </a:p>
          <a:p>
            <a:pPr marL="0" indent="0">
              <a:buNone/>
            </a:pPr>
            <a:r>
              <a:rPr lang="en-NZ" dirty="0" smtClean="0">
                <a:solidFill>
                  <a:schemeClr val="bg1"/>
                </a:solidFill>
              </a:rPr>
              <a:t>Pope Francis—Angelus</a:t>
            </a:r>
            <a:r>
              <a:rPr lang="en-NZ" dirty="0">
                <a:solidFill>
                  <a:schemeClr val="bg1"/>
                </a:solidFill>
              </a:rPr>
              <a:t>, January 26, 2014.</a:t>
            </a: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Tree>
    <p:extLst>
      <p:ext uri="{BB962C8B-B14F-4D97-AF65-F5344CB8AC3E}">
        <p14:creationId xmlns:p14="http://schemas.microsoft.com/office/powerpoint/2010/main" val="365070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NZ" dirty="0" smtClean="0">
                <a:solidFill>
                  <a:schemeClr val="bg1"/>
                </a:solidFill>
                <a:latin typeface="Arial" panose="020B0604020202020204" pitchFamily="34" charset="0"/>
                <a:cs typeface="Arial" panose="020B0604020202020204" pitchFamily="34" charset="0"/>
              </a:rPr>
              <a:t>Called to evangelise.</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p:txBody>
          <a:bodyPr/>
          <a:lstStyle/>
          <a:p>
            <a:pPr marL="0" indent="0">
              <a:buNone/>
            </a:pPr>
            <a:r>
              <a:rPr lang="en-US" dirty="0" smtClean="0">
                <a:solidFill>
                  <a:schemeClr val="bg1"/>
                </a:solidFill>
              </a:rPr>
              <a:t>The Do’s and Don’t s of Evangelisation… </a:t>
            </a: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Tree>
    <p:extLst>
      <p:ext uri="{BB962C8B-B14F-4D97-AF65-F5344CB8AC3E}">
        <p14:creationId xmlns:p14="http://schemas.microsoft.com/office/powerpoint/2010/main" val="4643059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NZ" dirty="0" smtClean="0">
                <a:solidFill>
                  <a:schemeClr val="bg1"/>
                </a:solidFill>
                <a:latin typeface="Arial" panose="020B0604020202020204" pitchFamily="34" charset="0"/>
                <a:cs typeface="Arial" panose="020B0604020202020204" pitchFamily="34" charset="0"/>
              </a:rPr>
              <a:t>What does it mean to be a digital disciple?</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p:txBody>
          <a:bodyPr/>
          <a:lstStyle/>
          <a:p>
            <a:r>
              <a:rPr lang="en-US" dirty="0" smtClean="0">
                <a:solidFill>
                  <a:schemeClr val="bg1"/>
                </a:solidFill>
              </a:rPr>
              <a:t>Be authentic</a:t>
            </a:r>
          </a:p>
          <a:p>
            <a:r>
              <a:rPr lang="en-US" dirty="0" smtClean="0">
                <a:solidFill>
                  <a:schemeClr val="bg1"/>
                </a:solidFill>
                <a:cs typeface="Arial" panose="020B0604020202020204" pitchFamily="34" charset="0"/>
              </a:rPr>
              <a:t>Be a witness</a:t>
            </a:r>
          </a:p>
          <a:p>
            <a:r>
              <a:rPr lang="en-US" dirty="0" smtClean="0">
                <a:solidFill>
                  <a:schemeClr val="bg1"/>
                </a:solidFill>
                <a:cs typeface="Arial" panose="020B0604020202020204" pitchFamily="34" charset="0"/>
              </a:rPr>
              <a:t>Be responsible</a:t>
            </a:r>
          </a:p>
          <a:p>
            <a:r>
              <a:rPr lang="en-US" dirty="0" smtClean="0">
                <a:solidFill>
                  <a:schemeClr val="bg1"/>
                </a:solidFill>
                <a:cs typeface="Arial" panose="020B0604020202020204" pitchFamily="34" charset="0"/>
              </a:rPr>
              <a:t>Exercise a discernment of gifs</a:t>
            </a:r>
          </a:p>
          <a:p>
            <a:r>
              <a:rPr lang="en-US" dirty="0" smtClean="0">
                <a:solidFill>
                  <a:schemeClr val="bg1"/>
                </a:solidFill>
                <a:cs typeface="Arial" panose="020B0604020202020204" pitchFamily="34" charset="0"/>
              </a:rPr>
              <a:t>Build community same way w speak to someone face to face</a:t>
            </a:r>
          </a:p>
          <a:p>
            <a:pPr lvl="1"/>
            <a:r>
              <a:rPr lang="en-US" dirty="0" smtClean="0">
                <a:solidFill>
                  <a:schemeClr val="bg1"/>
                </a:solidFill>
                <a:cs typeface="Arial" panose="020B0604020202020204" pitchFamily="34" charset="0"/>
              </a:rPr>
              <a:t>Show you listen </a:t>
            </a:r>
            <a:endParaRPr lang="en-NZ" dirty="0">
              <a:solidFill>
                <a:schemeClr val="bg1"/>
              </a:solidFill>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Tree>
    <p:extLst>
      <p:ext uri="{BB962C8B-B14F-4D97-AF65-F5344CB8AC3E}">
        <p14:creationId xmlns:p14="http://schemas.microsoft.com/office/powerpoint/2010/main" val="3814759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normAutofit/>
          </a:bodyPr>
          <a:lstStyle/>
          <a:p>
            <a:r>
              <a:rPr lang="en-NZ" sz="3200" dirty="0" smtClean="0">
                <a:solidFill>
                  <a:schemeClr val="bg1"/>
                </a:solidFill>
                <a:cs typeface="Arial" panose="020B0604020202020204" pitchFamily="34" charset="0"/>
              </a:rPr>
              <a:t>What does it mean to be a digital disciple?</a:t>
            </a:r>
            <a:endParaRPr lang="en-NZ" sz="3200" dirty="0">
              <a:solidFill>
                <a:schemeClr val="bg1"/>
              </a:solidFill>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
        <p:nvSpPr>
          <p:cNvPr id="8" name="AutoShape 6" descr="Image result for with great power comes great responsibilit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490" y="1874614"/>
            <a:ext cx="4302349" cy="4302349"/>
          </a:xfrm>
          <a:prstGeom prst="rect">
            <a:avLst/>
          </a:prstGeom>
        </p:spPr>
      </p:pic>
    </p:spTree>
    <p:extLst>
      <p:ext uri="{BB962C8B-B14F-4D97-AF65-F5344CB8AC3E}">
        <p14:creationId xmlns:p14="http://schemas.microsoft.com/office/powerpoint/2010/main" val="24867327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US" dirty="0" smtClean="0">
                <a:solidFill>
                  <a:schemeClr val="bg1"/>
                </a:solidFill>
                <a:latin typeface="Arial" panose="020B0604020202020204" pitchFamily="34" charset="0"/>
                <a:cs typeface="Arial" panose="020B0604020202020204" pitchFamily="34" charset="0"/>
              </a:rPr>
              <a:t>Discussion….</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p:txBody>
          <a:bodyPr/>
          <a:lstStyle/>
          <a:p>
            <a:pPr marL="0" indent="0">
              <a:buNone/>
            </a:pPr>
            <a:r>
              <a:rPr lang="en-NZ" dirty="0" smtClean="0">
                <a:solidFill>
                  <a:schemeClr val="bg1"/>
                </a:solidFill>
                <a:latin typeface="Arial" panose="020B0604020202020204" pitchFamily="34" charset="0"/>
                <a:cs typeface="Arial" panose="020B0604020202020204" pitchFamily="34" charset="0"/>
              </a:rPr>
              <a:t>What are the positive and negative factors of social media?</a:t>
            </a: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Tree>
    <p:extLst>
      <p:ext uri="{BB962C8B-B14F-4D97-AF65-F5344CB8AC3E}">
        <p14:creationId xmlns:p14="http://schemas.microsoft.com/office/powerpoint/2010/main" val="14290136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US" dirty="0" smtClean="0">
                <a:solidFill>
                  <a:schemeClr val="bg1"/>
                </a:solidFill>
                <a:latin typeface="Arial" panose="020B0604020202020204" pitchFamily="34" charset="0"/>
                <a:cs typeface="Arial" panose="020B0604020202020204" pitchFamily="34" charset="0"/>
              </a:rPr>
              <a:t>Negatives</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p:txBody>
          <a:bodyPr>
            <a:normAutofit fontScale="85000" lnSpcReduction="20000"/>
          </a:bodyPr>
          <a:lstStyle/>
          <a:p>
            <a:r>
              <a:rPr lang="en-US" sz="2000" dirty="0" smtClean="0">
                <a:solidFill>
                  <a:schemeClr val="bg1"/>
                </a:solidFill>
                <a:latin typeface="Arial" panose="020B0604020202020204" pitchFamily="34" charset="0"/>
                <a:cs typeface="Arial" panose="020B0604020202020204" pitchFamily="34" charset="0"/>
              </a:rPr>
              <a:t>FOMO</a:t>
            </a:r>
          </a:p>
          <a:p>
            <a:endParaRPr lang="en-US" sz="2000" dirty="0">
              <a:solidFill>
                <a:schemeClr val="bg1"/>
              </a:solidFill>
              <a:latin typeface="Arial" panose="020B0604020202020204" pitchFamily="34" charset="0"/>
              <a:cs typeface="Arial" panose="020B0604020202020204" pitchFamily="34" charset="0"/>
            </a:endParaRPr>
          </a:p>
          <a:p>
            <a:r>
              <a:rPr lang="en-US" sz="2000" dirty="0" smtClean="0">
                <a:solidFill>
                  <a:schemeClr val="bg1"/>
                </a:solidFill>
                <a:latin typeface="Arial" panose="020B0604020202020204" pitchFamily="34" charset="0"/>
                <a:cs typeface="Arial" panose="020B0604020202020204" pitchFamily="34" charset="0"/>
              </a:rPr>
              <a:t>Hiding behind a screen</a:t>
            </a:r>
          </a:p>
          <a:p>
            <a:endParaRPr lang="en-US" sz="2000" dirty="0">
              <a:solidFill>
                <a:schemeClr val="bg1"/>
              </a:solidFill>
              <a:latin typeface="Arial" panose="020B0604020202020204" pitchFamily="34" charset="0"/>
              <a:cs typeface="Arial" panose="020B0604020202020204" pitchFamily="34" charset="0"/>
            </a:endParaRPr>
          </a:p>
          <a:p>
            <a:r>
              <a:rPr lang="en-US" sz="2000" dirty="0" smtClean="0">
                <a:solidFill>
                  <a:schemeClr val="bg1"/>
                </a:solidFill>
                <a:latin typeface="Arial" panose="020B0604020202020204" pitchFamily="34" charset="0"/>
                <a:cs typeface="Arial" panose="020B0604020202020204" pitchFamily="34" charset="0"/>
              </a:rPr>
              <a:t>Me centered culture</a:t>
            </a:r>
          </a:p>
          <a:p>
            <a:endParaRPr lang="en-US" sz="2000" dirty="0">
              <a:solidFill>
                <a:schemeClr val="bg1"/>
              </a:solidFill>
              <a:latin typeface="Arial" panose="020B0604020202020204" pitchFamily="34" charset="0"/>
              <a:cs typeface="Arial" panose="020B0604020202020204" pitchFamily="34" charset="0"/>
            </a:endParaRPr>
          </a:p>
          <a:p>
            <a:r>
              <a:rPr lang="en-US" sz="2000" dirty="0" smtClean="0">
                <a:solidFill>
                  <a:schemeClr val="bg1"/>
                </a:solidFill>
                <a:latin typeface="Arial" panose="020B0604020202020204" pitchFamily="34" charset="0"/>
                <a:cs typeface="Arial" panose="020B0604020202020204" pitchFamily="34" charset="0"/>
              </a:rPr>
              <a:t>Creates a lack of Face to Face relationships</a:t>
            </a:r>
          </a:p>
          <a:p>
            <a:pPr marL="0" indent="0">
              <a:buNone/>
            </a:pPr>
            <a:endParaRPr lang="en-US" sz="2000" dirty="0">
              <a:solidFill>
                <a:schemeClr val="bg1"/>
              </a:solidFill>
              <a:latin typeface="Arial" panose="020B0604020202020204" pitchFamily="34" charset="0"/>
              <a:cs typeface="Arial" panose="020B0604020202020204" pitchFamily="34" charset="0"/>
            </a:endParaRPr>
          </a:p>
          <a:p>
            <a:r>
              <a:rPr lang="en-US" sz="2000" dirty="0">
                <a:solidFill>
                  <a:schemeClr val="bg1"/>
                </a:solidFill>
                <a:latin typeface="Arial" panose="020B0604020202020204" pitchFamily="34" charset="0"/>
                <a:cs typeface="Arial" panose="020B0604020202020204" pitchFamily="34" charset="0"/>
              </a:rPr>
              <a:t>So who do you follow on social media</a:t>
            </a:r>
            <a:r>
              <a:rPr lang="en-US" sz="2000" dirty="0" smtClean="0">
                <a:solidFill>
                  <a:schemeClr val="bg1"/>
                </a:solidFill>
                <a:latin typeface="Arial" panose="020B0604020202020204" pitchFamily="34" charset="0"/>
                <a:cs typeface="Arial" panose="020B0604020202020204" pitchFamily="34" charset="0"/>
              </a:rPr>
              <a:t>?</a:t>
            </a:r>
            <a:endParaRPr lang="en-US" sz="2000" dirty="0">
              <a:solidFill>
                <a:schemeClr val="bg1"/>
              </a:solidFill>
              <a:latin typeface="Arial" panose="020B0604020202020204" pitchFamily="34" charset="0"/>
              <a:cs typeface="Arial" panose="020B0604020202020204" pitchFamily="34" charset="0"/>
            </a:endParaRPr>
          </a:p>
          <a:p>
            <a:pPr>
              <a:buFontTx/>
              <a:buChar char="-"/>
            </a:pPr>
            <a:r>
              <a:rPr lang="en-US" sz="2000" dirty="0">
                <a:solidFill>
                  <a:schemeClr val="bg1"/>
                </a:solidFill>
                <a:latin typeface="Arial" panose="020B0604020202020204" pitchFamily="34" charset="0"/>
                <a:cs typeface="Arial" panose="020B0604020202020204" pitchFamily="34" charset="0"/>
              </a:rPr>
              <a:t>You are the company you keep</a:t>
            </a:r>
          </a:p>
          <a:p>
            <a:pPr>
              <a:buFontTx/>
              <a:buChar char="-"/>
            </a:pPr>
            <a:r>
              <a:rPr lang="en-US" sz="2000" dirty="0">
                <a:solidFill>
                  <a:schemeClr val="bg1"/>
                </a:solidFill>
                <a:latin typeface="Arial" panose="020B0604020202020204" pitchFamily="34" charset="0"/>
                <a:cs typeface="Arial" panose="020B0604020202020204" pitchFamily="34" charset="0"/>
              </a:rPr>
              <a:t>What is on your lock screen</a:t>
            </a:r>
          </a:p>
          <a:p>
            <a:pPr marL="0" indent="0">
              <a:buNone/>
            </a:pPr>
            <a:endParaRPr lang="en-US" sz="2000" dirty="0" smtClean="0">
              <a:solidFill>
                <a:schemeClr val="bg1"/>
              </a:solidFill>
              <a:latin typeface="Arial" panose="020B0604020202020204" pitchFamily="34" charset="0"/>
              <a:cs typeface="Arial" panose="020B0604020202020204" pitchFamily="34" charset="0"/>
            </a:endParaRPr>
          </a:p>
          <a:p>
            <a:endParaRPr lang="en-US" sz="2000" dirty="0">
              <a:solidFill>
                <a:schemeClr val="bg1"/>
              </a:solidFill>
              <a:latin typeface="Arial" panose="020B0604020202020204" pitchFamily="34" charset="0"/>
              <a:cs typeface="Arial" panose="020B0604020202020204" pitchFamily="34" charset="0"/>
            </a:endParaRPr>
          </a:p>
          <a:p>
            <a:r>
              <a:rPr lang="en-US" sz="2000" dirty="0" smtClean="0">
                <a:solidFill>
                  <a:schemeClr val="bg1"/>
                </a:solidFill>
                <a:latin typeface="Arial" panose="020B0604020202020204" pitchFamily="34" charset="0"/>
                <a:cs typeface="Arial" panose="020B0604020202020204" pitchFamily="34" charset="0"/>
              </a:rPr>
              <a:t>Finding your worth ‘online’</a:t>
            </a: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Tree>
    <p:extLst>
      <p:ext uri="{BB962C8B-B14F-4D97-AF65-F5344CB8AC3E}">
        <p14:creationId xmlns:p14="http://schemas.microsoft.com/office/powerpoint/2010/main" val="3011527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a:xfrm>
            <a:off x="641529" y="679405"/>
            <a:ext cx="7886700" cy="4351338"/>
          </a:xfrm>
        </p:spPr>
        <p:txBody>
          <a:bodyPr/>
          <a:lstStyle/>
          <a:p>
            <a:pPr marL="0" indent="0">
              <a:buNone/>
            </a:pPr>
            <a:r>
              <a:rPr lang="en-NZ" dirty="0" smtClean="0">
                <a:solidFill>
                  <a:schemeClr val="bg1"/>
                </a:solidFill>
                <a:latin typeface="Arial" panose="020B0604020202020204" pitchFamily="34" charset="0"/>
                <a:cs typeface="Arial" panose="020B0604020202020204" pitchFamily="34" charset="0"/>
              </a:rPr>
              <a:t>Memes lead to followers but have not greatly altered what I do</a:t>
            </a:r>
          </a:p>
          <a:p>
            <a:pPr marL="0" indent="0">
              <a:buNone/>
            </a:pPr>
            <a:endParaRPr lang="en-NZ" dirty="0">
              <a:solidFill>
                <a:schemeClr val="bg1"/>
              </a:solidFill>
              <a:latin typeface="Arial" panose="020B0604020202020204" pitchFamily="34" charset="0"/>
              <a:cs typeface="Arial" panose="020B0604020202020204" pitchFamily="34" charset="0"/>
            </a:endParaRPr>
          </a:p>
          <a:p>
            <a:pPr marL="0" indent="0">
              <a:buNone/>
            </a:pPr>
            <a:r>
              <a:rPr lang="en-NZ" dirty="0" smtClean="0">
                <a:solidFill>
                  <a:schemeClr val="bg1"/>
                </a:solidFill>
                <a:latin typeface="Arial" panose="020B0604020202020204" pitchFamily="34" charset="0"/>
                <a:cs typeface="Arial" panose="020B0604020202020204" pitchFamily="34" charset="0"/>
              </a:rPr>
              <a:t>I would act same with a handful.  </a:t>
            </a:r>
          </a:p>
          <a:p>
            <a:pPr marL="0" indent="0">
              <a:buNone/>
            </a:pPr>
            <a:endParaRPr lang="en-NZ" dirty="0">
              <a:solidFill>
                <a:schemeClr val="bg1"/>
              </a:solidFill>
              <a:latin typeface="Arial" panose="020B0604020202020204" pitchFamily="34" charset="0"/>
              <a:cs typeface="Arial" panose="020B0604020202020204" pitchFamily="34" charset="0"/>
            </a:endParaRPr>
          </a:p>
          <a:p>
            <a:pPr marL="0" indent="0">
              <a:buNone/>
            </a:pPr>
            <a:r>
              <a:rPr lang="en-NZ" dirty="0" smtClean="0">
                <a:solidFill>
                  <a:schemeClr val="bg1"/>
                </a:solidFill>
                <a:latin typeface="Arial" panose="020B0604020202020204" pitchFamily="34" charset="0"/>
                <a:cs typeface="Arial" panose="020B0604020202020204" pitchFamily="34" charset="0"/>
              </a:rPr>
              <a:t>Recreation and expression </a:t>
            </a:r>
          </a:p>
          <a:p>
            <a:pPr marL="0" indent="0">
              <a:buNone/>
            </a:pPr>
            <a:r>
              <a:rPr lang="en-NZ" dirty="0" smtClean="0">
                <a:solidFill>
                  <a:schemeClr val="bg1"/>
                </a:solidFill>
                <a:latin typeface="Arial" panose="020B0604020202020204" pitchFamily="34" charset="0"/>
                <a:cs typeface="Arial" panose="020B0604020202020204" pitchFamily="34" charset="0"/>
              </a:rPr>
              <a:t>-  I’m an artist without talent </a:t>
            </a:r>
            <a:r>
              <a:rPr lang="en-NZ" dirty="0" smtClean="0">
                <a:solidFill>
                  <a:schemeClr val="bg1"/>
                </a:solidFill>
                <a:latin typeface="Arial" panose="020B0604020202020204" pitchFamily="34" charset="0"/>
                <a:cs typeface="Arial" panose="020B0604020202020204" pitchFamily="34" charset="0"/>
                <a:sym typeface="Wingdings" panose="05000000000000000000" pitchFamily="2" charset="2"/>
              </a:rPr>
              <a:t> </a:t>
            </a: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Tree>
    <p:extLst>
      <p:ext uri="{BB962C8B-B14F-4D97-AF65-F5344CB8AC3E}">
        <p14:creationId xmlns:p14="http://schemas.microsoft.com/office/powerpoint/2010/main" val="14643532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US" dirty="0" smtClean="0">
                <a:solidFill>
                  <a:schemeClr val="bg1"/>
                </a:solidFill>
                <a:latin typeface="Arial" panose="020B0604020202020204" pitchFamily="34" charset="0"/>
                <a:cs typeface="Arial" panose="020B0604020202020204" pitchFamily="34" charset="0"/>
              </a:rPr>
              <a:t>Negatives</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a:xfrm>
            <a:off x="628650" y="1690689"/>
            <a:ext cx="8232015" cy="2270445"/>
          </a:xfrm>
        </p:spPr>
        <p:txBody>
          <a:bodyPr/>
          <a:lstStyle/>
          <a:p>
            <a:pPr marL="0" indent="0">
              <a:buNone/>
            </a:pPr>
            <a:r>
              <a:rPr lang="en-NZ" dirty="0">
                <a:solidFill>
                  <a:schemeClr val="bg1"/>
                </a:solidFill>
                <a:latin typeface="Arial" panose="020B0604020202020204" pitchFamily="34" charset="0"/>
                <a:cs typeface="Arial" panose="020B0604020202020204" pitchFamily="34" charset="0"/>
              </a:rPr>
              <a:t>“Technology without reason, without heart destroys us</a:t>
            </a:r>
            <a:r>
              <a:rPr lang="en-NZ" dirty="0" smtClean="0">
                <a:solidFill>
                  <a:schemeClr val="bg1"/>
                </a:solidFill>
                <a:latin typeface="Arial" panose="020B0604020202020204" pitchFamily="34" charset="0"/>
                <a:cs typeface="Arial" panose="020B0604020202020204" pitchFamily="34" charset="0"/>
              </a:rPr>
              <a:t>.” – Wonder Woman</a:t>
            </a:r>
          </a:p>
          <a:p>
            <a:endParaRPr lang="en-US" dirty="0" smtClean="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pic>
        <p:nvPicPr>
          <p:cNvPr id="1026" name="Picture 2" descr="Image result for wonder woma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418" y="2697989"/>
            <a:ext cx="6957948" cy="34789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79071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NZ" dirty="0" smtClean="0">
                <a:solidFill>
                  <a:schemeClr val="bg1"/>
                </a:solidFill>
                <a:latin typeface="Arial" panose="020B0604020202020204" pitchFamily="34" charset="0"/>
                <a:cs typeface="Arial" panose="020B0604020202020204" pitchFamily="34" charset="0"/>
              </a:rPr>
              <a:t>Positives</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p:txBody>
          <a:bodyPr/>
          <a:lstStyle/>
          <a:p>
            <a:r>
              <a:rPr lang="en-NZ" dirty="0">
                <a:solidFill>
                  <a:schemeClr val="bg1"/>
                </a:solidFill>
                <a:latin typeface="Arial" panose="020B0604020202020204" pitchFamily="34" charset="0"/>
                <a:cs typeface="Arial" panose="020B0604020202020204" pitchFamily="34" charset="0"/>
              </a:rPr>
              <a:t>Made for </a:t>
            </a:r>
            <a:r>
              <a:rPr lang="en-NZ" dirty="0" smtClean="0">
                <a:solidFill>
                  <a:schemeClr val="bg1"/>
                </a:solidFill>
                <a:latin typeface="Arial" panose="020B0604020202020204" pitchFamily="34" charset="0"/>
                <a:cs typeface="Arial" panose="020B0604020202020204" pitchFamily="34" charset="0"/>
              </a:rPr>
              <a:t>relationships</a:t>
            </a:r>
            <a:endParaRPr lang="en-NZ" dirty="0">
              <a:solidFill>
                <a:schemeClr val="bg1"/>
              </a:solidFill>
              <a:latin typeface="Arial" panose="020B0604020202020204" pitchFamily="34" charset="0"/>
              <a:cs typeface="Arial" panose="020B0604020202020204" pitchFamily="34" charset="0"/>
            </a:endParaRPr>
          </a:p>
          <a:p>
            <a:r>
              <a:rPr lang="en-NZ" dirty="0">
                <a:solidFill>
                  <a:schemeClr val="bg1"/>
                </a:solidFill>
                <a:latin typeface="Arial" panose="020B0604020202020204" pitchFamily="34" charset="0"/>
                <a:cs typeface="Arial" panose="020B0604020202020204" pitchFamily="34" charset="0"/>
              </a:rPr>
              <a:t>Share life events</a:t>
            </a:r>
          </a:p>
          <a:p>
            <a:r>
              <a:rPr lang="en-NZ" dirty="0">
                <a:solidFill>
                  <a:schemeClr val="bg1"/>
                </a:solidFill>
                <a:latin typeface="Arial" panose="020B0604020202020204" pitchFamily="34" charset="0"/>
                <a:cs typeface="Arial" panose="020B0604020202020204" pitchFamily="34" charset="0"/>
              </a:rPr>
              <a:t>Good time with friends and families</a:t>
            </a:r>
          </a:p>
          <a:p>
            <a:r>
              <a:rPr lang="en-NZ" dirty="0">
                <a:solidFill>
                  <a:schemeClr val="bg1"/>
                </a:solidFill>
                <a:latin typeface="Arial" panose="020B0604020202020204" pitchFamily="34" charset="0"/>
                <a:cs typeface="Arial" panose="020B0604020202020204" pitchFamily="34" charset="0"/>
              </a:rPr>
              <a:t>Inspiring posts</a:t>
            </a:r>
          </a:p>
          <a:p>
            <a:r>
              <a:rPr lang="en-NZ" dirty="0">
                <a:solidFill>
                  <a:schemeClr val="bg1"/>
                </a:solidFill>
                <a:latin typeface="Arial" panose="020B0604020202020204" pitchFamily="34" charset="0"/>
                <a:cs typeface="Arial" panose="020B0604020202020204" pitchFamily="34" charset="0"/>
              </a:rPr>
              <a:t>Sharing Christ to others</a:t>
            </a:r>
          </a:p>
          <a:p>
            <a:pPr marL="0" indent="0">
              <a:buNone/>
            </a:pP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Tree>
    <p:extLst>
      <p:ext uri="{BB962C8B-B14F-4D97-AF65-F5344CB8AC3E}">
        <p14:creationId xmlns:p14="http://schemas.microsoft.com/office/powerpoint/2010/main" val="2636650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NZ" dirty="0" smtClean="0">
                <a:solidFill>
                  <a:schemeClr val="bg1"/>
                </a:solidFill>
                <a:latin typeface="Arial" panose="020B0604020202020204" pitchFamily="34" charset="0"/>
                <a:cs typeface="Arial" panose="020B0604020202020204" pitchFamily="34" charset="0"/>
              </a:rPr>
              <a:t>Introduction</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a:xfrm>
            <a:off x="628650" y="1825625"/>
            <a:ext cx="5256995" cy="4351338"/>
          </a:xfrm>
        </p:spPr>
        <p:txBody>
          <a:bodyPr>
            <a:normAutofit fontScale="85000" lnSpcReduction="10000"/>
          </a:bodyPr>
          <a:lstStyle/>
          <a:p>
            <a:pPr marL="0" indent="0">
              <a:buNone/>
            </a:pPr>
            <a:r>
              <a:rPr lang="en-NZ" dirty="0" smtClean="0">
                <a:solidFill>
                  <a:schemeClr val="bg1"/>
                </a:solidFill>
                <a:latin typeface="Arial" panose="020B0604020202020204" pitchFamily="34" charset="0"/>
                <a:cs typeface="Arial" panose="020B0604020202020204" pitchFamily="34" charset="0"/>
              </a:rPr>
              <a:t>Hi, I am Rochelle </a:t>
            </a:r>
            <a:r>
              <a:rPr lang="en-NZ" dirty="0" smtClean="0">
                <a:solidFill>
                  <a:schemeClr val="bg1"/>
                </a:solidFill>
                <a:latin typeface="Arial" panose="020B0604020202020204" pitchFamily="34" charset="0"/>
                <a:cs typeface="Arial" panose="020B0604020202020204" pitchFamily="34" charset="0"/>
                <a:sym typeface="Wingdings" panose="05000000000000000000" pitchFamily="2" charset="2"/>
              </a:rPr>
              <a:t></a:t>
            </a:r>
          </a:p>
          <a:p>
            <a:pPr marL="0" indent="0">
              <a:buNone/>
            </a:pPr>
            <a:endParaRPr lang="en-NZ" dirty="0">
              <a:solidFill>
                <a:schemeClr val="bg1"/>
              </a:solidFill>
              <a:latin typeface="Arial" panose="020B0604020202020204" pitchFamily="34" charset="0"/>
              <a:cs typeface="Arial" panose="020B0604020202020204" pitchFamily="34" charset="0"/>
              <a:sym typeface="Wingdings" panose="05000000000000000000" pitchFamily="2" charset="2"/>
            </a:endParaRPr>
          </a:p>
          <a:p>
            <a:pPr marL="0" indent="0">
              <a:buNone/>
            </a:pPr>
            <a:r>
              <a:rPr lang="en-NZ" dirty="0" smtClean="0">
                <a:solidFill>
                  <a:schemeClr val="bg1"/>
                </a:solidFill>
                <a:latin typeface="Arial" panose="020B0604020202020204" pitchFamily="34" charset="0"/>
                <a:cs typeface="Arial" panose="020B0604020202020204" pitchFamily="34" charset="0"/>
                <a:sym typeface="Wingdings" panose="05000000000000000000" pitchFamily="2" charset="2"/>
              </a:rPr>
              <a:t>Rochelle loves Jesus, youth ministry, </a:t>
            </a:r>
          </a:p>
          <a:p>
            <a:pPr marL="0" indent="0">
              <a:buNone/>
            </a:pPr>
            <a:r>
              <a:rPr lang="en-NZ" dirty="0" smtClean="0">
                <a:solidFill>
                  <a:schemeClr val="bg1"/>
                </a:solidFill>
                <a:latin typeface="Arial" panose="020B0604020202020204" pitchFamily="34" charset="0"/>
                <a:cs typeface="Arial" panose="020B0604020202020204" pitchFamily="34" charset="0"/>
                <a:sym typeface="Wingdings" panose="05000000000000000000" pitchFamily="2" charset="2"/>
              </a:rPr>
              <a:t>social media and more.</a:t>
            </a:r>
          </a:p>
          <a:p>
            <a:pPr marL="0" indent="0">
              <a:buNone/>
            </a:pPr>
            <a:endParaRPr lang="en-US" dirty="0">
              <a:solidFill>
                <a:schemeClr val="bg1"/>
              </a:solidFill>
              <a:latin typeface="Arial" panose="020B0604020202020204" pitchFamily="34" charset="0"/>
              <a:cs typeface="Arial" panose="020B0604020202020204" pitchFamily="34" charset="0"/>
              <a:sym typeface="Wingdings" panose="05000000000000000000" pitchFamily="2" charset="2"/>
            </a:endParaRPr>
          </a:p>
          <a:p>
            <a:pPr marL="0" indent="0">
              <a:buNone/>
            </a:pPr>
            <a:r>
              <a:rPr lang="en-US" dirty="0" smtClean="0">
                <a:solidFill>
                  <a:schemeClr val="bg1"/>
                </a:solidFill>
                <a:latin typeface="Arial" panose="020B0604020202020204" pitchFamily="34" charset="0"/>
                <a:cs typeface="Arial" panose="020B0604020202020204" pitchFamily="34" charset="0"/>
                <a:sym typeface="Wingdings" panose="05000000000000000000" pitchFamily="2" charset="2"/>
              </a:rPr>
              <a:t>Rochelle wants to see people use social media to bring positivity to the world.</a:t>
            </a:r>
          </a:p>
          <a:p>
            <a:pPr marL="0" indent="0">
              <a:buNone/>
            </a:pPr>
            <a:endParaRPr lang="en-US" dirty="0">
              <a:solidFill>
                <a:schemeClr val="bg1"/>
              </a:solidFill>
              <a:latin typeface="Arial" panose="020B0604020202020204" pitchFamily="34" charset="0"/>
              <a:cs typeface="Arial" panose="020B0604020202020204" pitchFamily="34" charset="0"/>
              <a:sym typeface="Wingdings" panose="05000000000000000000" pitchFamily="2" charset="2"/>
            </a:endParaRPr>
          </a:p>
          <a:p>
            <a:pPr marL="0" indent="0">
              <a:buNone/>
            </a:pPr>
            <a:endParaRPr lang="en-NZ" dirty="0">
              <a:solidFill>
                <a:schemeClr val="bg1"/>
              </a:solidFill>
              <a:latin typeface="Arial" panose="020B0604020202020204" pitchFamily="34" charset="0"/>
              <a:cs typeface="Arial" panose="020B0604020202020204" pitchFamily="34" charset="0"/>
              <a:sym typeface="Wingdings" panose="05000000000000000000" pitchFamily="2" charset="2"/>
            </a:endParaRPr>
          </a:p>
          <a:p>
            <a:pPr marL="0" indent="0">
              <a:buNone/>
            </a:pPr>
            <a:r>
              <a:rPr lang="en-NZ" dirty="0" smtClean="0">
                <a:solidFill>
                  <a:schemeClr val="bg1"/>
                </a:solidFill>
                <a:latin typeface="Arial" panose="020B0604020202020204" pitchFamily="34" charset="0"/>
                <a:cs typeface="Arial" panose="020B0604020202020204" pitchFamily="34" charset="0"/>
                <a:sym typeface="Wingdings" panose="05000000000000000000" pitchFamily="2" charset="2"/>
              </a:rPr>
              <a:t> </a:t>
            </a: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
        <p:nvSpPr>
          <p:cNvPr id="4" name="Oval 3"/>
          <p:cNvSpPr/>
          <p:nvPr/>
        </p:nvSpPr>
        <p:spPr>
          <a:xfrm>
            <a:off x="6838683" y="1825625"/>
            <a:ext cx="1545465" cy="1545465"/>
          </a:xfrm>
          <a:prstGeom prst="ellipse">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cxnSp>
        <p:nvCxnSpPr>
          <p:cNvPr id="7" name="Straight Connector 6"/>
          <p:cNvCxnSpPr>
            <a:stCxn id="4" idx="4"/>
          </p:cNvCxnSpPr>
          <p:nvPr/>
        </p:nvCxnSpPr>
        <p:spPr>
          <a:xfrm flipH="1">
            <a:off x="7611415" y="3371090"/>
            <a:ext cx="1" cy="190117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7624293" y="3503054"/>
            <a:ext cx="1094704" cy="77273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flipV="1">
            <a:off x="6478073" y="3644721"/>
            <a:ext cx="1133342" cy="67455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6748530" y="5272267"/>
            <a:ext cx="875763" cy="90469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7624293" y="5272267"/>
            <a:ext cx="759855" cy="81588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81142" y="1496894"/>
            <a:ext cx="2037855" cy="2017678"/>
          </a:xfrm>
          <a:prstGeom prst="rect">
            <a:avLst/>
          </a:prstGeom>
        </p:spPr>
      </p:pic>
    </p:spTree>
    <p:extLst>
      <p:ext uri="{BB962C8B-B14F-4D97-AF65-F5344CB8AC3E}">
        <p14:creationId xmlns:p14="http://schemas.microsoft.com/office/powerpoint/2010/main" val="21337341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NZ" dirty="0" smtClean="0">
                <a:solidFill>
                  <a:schemeClr val="bg1"/>
                </a:solidFill>
                <a:latin typeface="Arial" panose="020B0604020202020204" pitchFamily="34" charset="0"/>
                <a:cs typeface="Arial" panose="020B0604020202020204" pitchFamily="34" charset="0"/>
              </a:rPr>
              <a:t>Social Media statistics</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a:xfrm>
            <a:off x="628650" y="1529410"/>
            <a:ext cx="7886700" cy="4845631"/>
          </a:xfrm>
        </p:spPr>
        <p:txBody>
          <a:bodyPr>
            <a:normAutofit lnSpcReduction="10000"/>
          </a:bodyPr>
          <a:lstStyle/>
          <a:p>
            <a:pPr marL="0" indent="0">
              <a:buNone/>
            </a:pPr>
            <a:r>
              <a:rPr lang="en-NZ" sz="2000" dirty="0">
                <a:solidFill>
                  <a:schemeClr val="bg1"/>
                </a:solidFill>
                <a:latin typeface="Arial" panose="020B0604020202020204" pitchFamily="34" charset="0"/>
                <a:cs typeface="Arial" panose="020B0604020202020204" pitchFamily="34" charset="0"/>
              </a:rPr>
              <a:t>Facebook adds 500,000 new users every day; 6 new profiles every </a:t>
            </a:r>
            <a:r>
              <a:rPr lang="en-NZ" sz="2000" dirty="0" smtClean="0">
                <a:solidFill>
                  <a:schemeClr val="bg1"/>
                </a:solidFill>
                <a:latin typeface="Arial" panose="020B0604020202020204" pitchFamily="34" charset="0"/>
                <a:cs typeface="Arial" panose="020B0604020202020204" pitchFamily="34" charset="0"/>
              </a:rPr>
              <a:t>second.</a:t>
            </a:r>
          </a:p>
          <a:p>
            <a:pPr marL="0" indent="0">
              <a:buNone/>
            </a:pPr>
            <a:endParaRPr lang="en-US" sz="2000" dirty="0">
              <a:solidFill>
                <a:schemeClr val="bg1"/>
              </a:solidFill>
              <a:latin typeface="Arial" panose="020B0604020202020204" pitchFamily="34" charset="0"/>
              <a:cs typeface="Arial" panose="020B0604020202020204" pitchFamily="34" charset="0"/>
            </a:endParaRPr>
          </a:p>
          <a:p>
            <a:pPr marL="0" indent="0">
              <a:buNone/>
            </a:pPr>
            <a:r>
              <a:rPr lang="en-NZ" sz="2000" dirty="0">
                <a:solidFill>
                  <a:schemeClr val="bg1"/>
                </a:solidFill>
                <a:latin typeface="Arial" panose="020B0604020202020204" pitchFamily="34" charset="0"/>
                <a:cs typeface="Arial" panose="020B0604020202020204" pitchFamily="34" charset="0"/>
              </a:rPr>
              <a:t>There are 500 million Tweets sent each day. That’s 6,000 Tweets every </a:t>
            </a:r>
            <a:r>
              <a:rPr lang="en-NZ" sz="2000" dirty="0" smtClean="0">
                <a:solidFill>
                  <a:schemeClr val="bg1"/>
                </a:solidFill>
                <a:latin typeface="Arial" panose="020B0604020202020204" pitchFamily="34" charset="0"/>
                <a:cs typeface="Arial" panose="020B0604020202020204" pitchFamily="34" charset="0"/>
              </a:rPr>
              <a:t>second.</a:t>
            </a:r>
          </a:p>
          <a:p>
            <a:pPr marL="0" indent="0">
              <a:buNone/>
            </a:pPr>
            <a:endParaRPr lang="en-US" sz="2000" dirty="0">
              <a:solidFill>
                <a:schemeClr val="bg1"/>
              </a:solidFill>
              <a:latin typeface="Arial" panose="020B0604020202020204" pitchFamily="34" charset="0"/>
              <a:cs typeface="Arial" panose="020B0604020202020204" pitchFamily="34" charset="0"/>
            </a:endParaRPr>
          </a:p>
          <a:p>
            <a:pPr marL="0" indent="0">
              <a:buNone/>
            </a:pPr>
            <a:r>
              <a:rPr lang="en-NZ" sz="2000" dirty="0">
                <a:solidFill>
                  <a:schemeClr val="bg1"/>
                </a:solidFill>
                <a:latin typeface="Arial" panose="020B0604020202020204" pitchFamily="34" charset="0"/>
                <a:cs typeface="Arial" panose="020B0604020202020204" pitchFamily="34" charset="0"/>
              </a:rPr>
              <a:t>300 hours of video are uploaded to </a:t>
            </a:r>
            <a:r>
              <a:rPr lang="en-NZ" sz="2000" dirty="0" err="1">
                <a:solidFill>
                  <a:schemeClr val="bg1"/>
                </a:solidFill>
                <a:latin typeface="Arial" panose="020B0604020202020204" pitchFamily="34" charset="0"/>
                <a:cs typeface="Arial" panose="020B0604020202020204" pitchFamily="34" charset="0"/>
              </a:rPr>
              <a:t>Youtube</a:t>
            </a:r>
            <a:r>
              <a:rPr lang="en-NZ" sz="2000" dirty="0">
                <a:solidFill>
                  <a:schemeClr val="bg1"/>
                </a:solidFill>
                <a:latin typeface="Arial" panose="020B0604020202020204" pitchFamily="34" charset="0"/>
                <a:cs typeface="Arial" panose="020B0604020202020204" pitchFamily="34" charset="0"/>
              </a:rPr>
              <a:t> every minute. The average mobile viewing session lasts more than 40 </a:t>
            </a:r>
            <a:r>
              <a:rPr lang="en-NZ" sz="2000" dirty="0" smtClean="0">
                <a:solidFill>
                  <a:schemeClr val="bg1"/>
                </a:solidFill>
                <a:latin typeface="Arial" panose="020B0604020202020204" pitchFamily="34" charset="0"/>
                <a:cs typeface="Arial" panose="020B0604020202020204" pitchFamily="34" charset="0"/>
              </a:rPr>
              <a:t>minutes.</a:t>
            </a:r>
          </a:p>
          <a:p>
            <a:pPr marL="0" indent="0">
              <a:buNone/>
            </a:pPr>
            <a:endParaRPr lang="en-US" sz="2000" dirty="0">
              <a:solidFill>
                <a:schemeClr val="bg1"/>
              </a:solidFill>
              <a:latin typeface="Arial" panose="020B0604020202020204" pitchFamily="34" charset="0"/>
              <a:cs typeface="Arial" panose="020B0604020202020204" pitchFamily="34" charset="0"/>
            </a:endParaRPr>
          </a:p>
          <a:p>
            <a:pPr marL="0" indent="0">
              <a:buNone/>
            </a:pPr>
            <a:r>
              <a:rPr lang="en-NZ" sz="2000" dirty="0">
                <a:solidFill>
                  <a:schemeClr val="bg1"/>
                </a:solidFill>
                <a:latin typeface="Arial" panose="020B0604020202020204" pitchFamily="34" charset="0"/>
                <a:cs typeface="Arial" panose="020B0604020202020204" pitchFamily="34" charset="0"/>
              </a:rPr>
              <a:t>Over 95 million photos are uploaded each day. There are 4.2 billion Instagram Likes per day. 90 percent of Instagram users are younger than </a:t>
            </a:r>
            <a:r>
              <a:rPr lang="en-NZ" sz="2000" dirty="0" smtClean="0">
                <a:solidFill>
                  <a:schemeClr val="bg1"/>
                </a:solidFill>
                <a:latin typeface="Arial" panose="020B0604020202020204" pitchFamily="34" charset="0"/>
                <a:cs typeface="Arial" panose="020B0604020202020204" pitchFamily="34" charset="0"/>
              </a:rPr>
              <a:t>35</a:t>
            </a:r>
          </a:p>
          <a:p>
            <a:pPr marL="0" indent="0">
              <a:buNone/>
            </a:pPr>
            <a:endParaRPr lang="en-US" sz="2000" dirty="0">
              <a:solidFill>
                <a:schemeClr val="bg1"/>
              </a:solidFill>
              <a:latin typeface="Arial" panose="020B0604020202020204" pitchFamily="34" charset="0"/>
              <a:cs typeface="Arial" panose="020B0604020202020204" pitchFamily="34" charset="0"/>
            </a:endParaRPr>
          </a:p>
          <a:p>
            <a:pPr marL="0" indent="0">
              <a:buNone/>
            </a:pPr>
            <a:r>
              <a:rPr lang="en-NZ" sz="2000" dirty="0">
                <a:solidFill>
                  <a:schemeClr val="bg1"/>
                </a:solidFill>
                <a:latin typeface="Arial" panose="020B0604020202020204" pitchFamily="34" charset="0"/>
                <a:cs typeface="Arial" panose="020B0604020202020204" pitchFamily="34" charset="0"/>
              </a:rPr>
              <a:t>Snapchat has 178m active daily </a:t>
            </a:r>
            <a:r>
              <a:rPr lang="en-NZ" sz="2000" dirty="0" smtClean="0">
                <a:solidFill>
                  <a:schemeClr val="bg1"/>
                </a:solidFill>
                <a:latin typeface="Arial" panose="020B0604020202020204" pitchFamily="34" charset="0"/>
                <a:cs typeface="Arial" panose="020B0604020202020204" pitchFamily="34" charset="0"/>
              </a:rPr>
              <a:t>users. 60</a:t>
            </a:r>
            <a:r>
              <a:rPr lang="en-NZ" sz="2000" dirty="0">
                <a:solidFill>
                  <a:schemeClr val="bg1"/>
                </a:solidFill>
                <a:latin typeface="Arial" panose="020B0604020202020204" pitchFamily="34" charset="0"/>
                <a:cs typeface="Arial" panose="020B0604020202020204" pitchFamily="34" charset="0"/>
              </a:rPr>
              <a:t>% of them are under 25</a:t>
            </a: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Tree>
    <p:extLst>
      <p:ext uri="{BB962C8B-B14F-4D97-AF65-F5344CB8AC3E}">
        <p14:creationId xmlns:p14="http://schemas.microsoft.com/office/powerpoint/2010/main" val="41245568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NZ" dirty="0" smtClean="0">
                <a:solidFill>
                  <a:schemeClr val="bg1"/>
                </a:solidFill>
                <a:latin typeface="Arial" panose="020B0604020202020204" pitchFamily="34" charset="0"/>
                <a:cs typeface="Arial" panose="020B0604020202020204" pitchFamily="34" charset="0"/>
              </a:rPr>
              <a:t>Building relationships beyond a screen</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p:txBody>
          <a:bodyPr/>
          <a:lstStyle/>
          <a:p>
            <a:pPr marL="0" indent="0">
              <a:buNone/>
            </a:pPr>
            <a:r>
              <a:rPr lang="en-US" dirty="0" smtClean="0">
                <a:solidFill>
                  <a:schemeClr val="bg1"/>
                </a:solidFill>
                <a:latin typeface="Arial" panose="020B0604020202020204" pitchFamily="34" charset="0"/>
                <a:cs typeface="Arial" panose="020B0604020202020204" pitchFamily="34" charset="0"/>
              </a:rPr>
              <a:t>Are you a cell phone addict?</a:t>
            </a:r>
          </a:p>
          <a:p>
            <a:pPr marL="0" indent="0">
              <a:buNone/>
            </a:pPr>
            <a:endParaRPr lang="en-US" dirty="0">
              <a:solidFill>
                <a:schemeClr val="bg1"/>
              </a:solidFill>
              <a:latin typeface="Arial" panose="020B0604020202020204" pitchFamily="34" charset="0"/>
              <a:cs typeface="Arial" panose="020B0604020202020204" pitchFamily="34" charset="0"/>
            </a:endParaRPr>
          </a:p>
          <a:p>
            <a:pPr>
              <a:buFontTx/>
              <a:buChar char="-"/>
            </a:pPr>
            <a:r>
              <a:rPr lang="en-US" dirty="0" smtClean="0">
                <a:solidFill>
                  <a:schemeClr val="bg1"/>
                </a:solidFill>
                <a:latin typeface="Arial" panose="020B0604020202020204" pitchFamily="34" charset="0"/>
                <a:cs typeface="Arial" panose="020B0604020202020204" pitchFamily="34" charset="0"/>
              </a:rPr>
              <a:t>“</a:t>
            </a:r>
            <a:r>
              <a:rPr lang="en-US" dirty="0">
                <a:solidFill>
                  <a:schemeClr val="bg1"/>
                </a:solidFill>
                <a:latin typeface="Arial" panose="020B0604020202020204" pitchFamily="34" charset="0"/>
                <a:cs typeface="Arial" panose="020B0604020202020204" pitchFamily="34" charset="0"/>
              </a:rPr>
              <a:t>What did you say</a:t>
            </a:r>
            <a:r>
              <a:rPr lang="en-US" dirty="0" smtClean="0">
                <a:solidFill>
                  <a:schemeClr val="bg1"/>
                </a:solidFill>
                <a:latin typeface="Arial" panose="020B0604020202020204" pitchFamily="34" charset="0"/>
                <a:cs typeface="Arial" panose="020B0604020202020204" pitchFamily="34" charset="0"/>
              </a:rPr>
              <a:t>?”</a:t>
            </a:r>
          </a:p>
          <a:p>
            <a:pPr>
              <a:buFontTx/>
              <a:buChar char="-"/>
            </a:pPr>
            <a:r>
              <a:rPr lang="en-US" dirty="0" smtClean="0">
                <a:solidFill>
                  <a:schemeClr val="bg1"/>
                </a:solidFill>
                <a:latin typeface="Arial" panose="020B0604020202020204" pitchFamily="34" charset="0"/>
                <a:cs typeface="Arial" panose="020B0604020202020204" pitchFamily="34" charset="0"/>
              </a:rPr>
              <a:t>Where’s my phone?</a:t>
            </a:r>
          </a:p>
          <a:p>
            <a:pPr>
              <a:buFontTx/>
              <a:buChar char="-"/>
            </a:pPr>
            <a:r>
              <a:rPr lang="en-US" dirty="0" smtClean="0">
                <a:solidFill>
                  <a:schemeClr val="bg1"/>
                </a:solidFill>
                <a:latin typeface="Arial" panose="020B0604020202020204" pitchFamily="34" charset="0"/>
                <a:cs typeface="Arial" panose="020B0604020202020204" pitchFamily="34" charset="0"/>
              </a:rPr>
              <a:t>“I have to take a picture/selfie”</a:t>
            </a:r>
          </a:p>
          <a:p>
            <a:pPr>
              <a:buFontTx/>
              <a:buChar char="-"/>
            </a:pPr>
            <a:r>
              <a:rPr lang="en-US" dirty="0" smtClean="0">
                <a:solidFill>
                  <a:schemeClr val="bg1"/>
                </a:solidFill>
                <a:latin typeface="Arial" panose="020B0604020202020204" pitchFamily="34" charset="0"/>
                <a:cs typeface="Arial" panose="020B0604020202020204" pitchFamily="34" charset="0"/>
              </a:rPr>
              <a:t>Oh Hi Mum!</a:t>
            </a:r>
          </a:p>
          <a:p>
            <a:pPr>
              <a:buFontTx/>
              <a:buChar char="-"/>
            </a:pPr>
            <a:r>
              <a:rPr lang="en-US" dirty="0" smtClean="0">
                <a:solidFill>
                  <a:schemeClr val="bg1"/>
                </a:solidFill>
                <a:latin typeface="Arial" panose="020B0604020202020204" pitchFamily="34" charset="0"/>
                <a:cs typeface="Arial" panose="020B0604020202020204" pitchFamily="34" charset="0"/>
              </a:rPr>
              <a:t>My ‘friend’ just posted</a:t>
            </a: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
        <p:nvSpPr>
          <p:cNvPr id="4" name="TextBox 3"/>
          <p:cNvSpPr txBox="1"/>
          <p:nvPr/>
        </p:nvSpPr>
        <p:spPr>
          <a:xfrm>
            <a:off x="412123" y="5950039"/>
            <a:ext cx="6452315" cy="369332"/>
          </a:xfrm>
          <a:prstGeom prst="rect">
            <a:avLst/>
          </a:prstGeom>
          <a:noFill/>
        </p:spPr>
        <p:txBody>
          <a:bodyPr wrap="square" rtlCol="0">
            <a:spAutoFit/>
          </a:bodyPr>
          <a:lstStyle/>
          <a:p>
            <a:r>
              <a:rPr lang="en-US" dirty="0" smtClean="0">
                <a:solidFill>
                  <a:schemeClr val="bg1"/>
                </a:solidFill>
              </a:rPr>
              <a:t>Taken from </a:t>
            </a:r>
            <a:r>
              <a:rPr lang="en-US" dirty="0" err="1" smtClean="0">
                <a:solidFill>
                  <a:schemeClr val="bg1"/>
                </a:solidFill>
              </a:rPr>
              <a:t>LifeTeen</a:t>
            </a:r>
            <a:r>
              <a:rPr lang="en-US" dirty="0">
                <a:solidFill>
                  <a:schemeClr val="bg1"/>
                </a:solidFill>
              </a:rPr>
              <a:t> </a:t>
            </a:r>
            <a:r>
              <a:rPr lang="en-US" dirty="0" smtClean="0">
                <a:solidFill>
                  <a:schemeClr val="bg1"/>
                </a:solidFill>
              </a:rPr>
              <a:t>– The 5 Phrases of a cell phone addict</a:t>
            </a:r>
            <a:endParaRPr lang="en-NZ" dirty="0">
              <a:solidFill>
                <a:schemeClr val="bg1"/>
              </a:solidFill>
            </a:endParaRPr>
          </a:p>
        </p:txBody>
      </p:sp>
    </p:spTree>
    <p:extLst>
      <p:ext uri="{BB962C8B-B14F-4D97-AF65-F5344CB8AC3E}">
        <p14:creationId xmlns:p14="http://schemas.microsoft.com/office/powerpoint/2010/main" val="7581070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
        <p:nvSpPr>
          <p:cNvPr id="7" name="Content Placeholder 6"/>
          <p:cNvSpPr>
            <a:spLocks noGrp="1"/>
          </p:cNvSpPr>
          <p:nvPr>
            <p:ph idx="1"/>
          </p:nvPr>
        </p:nvSpPr>
        <p:spPr/>
        <p:txBody>
          <a:bodyPr/>
          <a:lstStyle/>
          <a:p>
            <a:pPr marL="0" indent="0">
              <a:buNone/>
            </a:pPr>
            <a:r>
              <a:rPr lang="en-NZ" dirty="0" smtClean="0">
                <a:solidFill>
                  <a:schemeClr val="bg1"/>
                </a:solidFill>
              </a:rPr>
              <a:t>An </a:t>
            </a:r>
            <a:r>
              <a:rPr lang="en-NZ" dirty="0">
                <a:solidFill>
                  <a:schemeClr val="bg1"/>
                </a:solidFill>
              </a:rPr>
              <a:t>information overload is gradually leading to the “naturalization” </a:t>
            </a:r>
            <a:r>
              <a:rPr lang="en-NZ" dirty="0" smtClean="0">
                <a:solidFill>
                  <a:schemeClr val="bg1"/>
                </a:solidFill>
              </a:rPr>
              <a:t>of </a:t>
            </a:r>
            <a:r>
              <a:rPr lang="en-NZ" dirty="0">
                <a:solidFill>
                  <a:schemeClr val="bg1"/>
                </a:solidFill>
              </a:rPr>
              <a:t>extreme poverty. In other words, little by little we are growing immune to other people’s tragedies, seeing them as something “natural”. We are bombarded by so many images that we see pain, but do not touch it; we hear weeping, but do not comfort it; we see thirst but do not satisfy it. All those human lives turn into one more news story. While the headlines may change, the pain, the hunger and the thirst remain; they do not go away</a:t>
            </a:r>
            <a:r>
              <a:rPr lang="en-NZ" dirty="0" smtClean="0">
                <a:solidFill>
                  <a:schemeClr val="bg1"/>
                </a:solidFill>
              </a:rPr>
              <a:t>. – Pope Francis</a:t>
            </a:r>
            <a:endParaRPr lang="en-NZ" dirty="0">
              <a:solidFill>
                <a:schemeClr val="bg1"/>
              </a:solidFill>
            </a:endParaRPr>
          </a:p>
        </p:txBody>
      </p:sp>
      <p:sp>
        <p:nvSpPr>
          <p:cNvPr id="8" name="Rectangle 7"/>
          <p:cNvSpPr/>
          <p:nvPr/>
        </p:nvSpPr>
        <p:spPr>
          <a:xfrm>
            <a:off x="529868" y="644736"/>
            <a:ext cx="8084264" cy="646331"/>
          </a:xfrm>
          <a:prstGeom prst="rect">
            <a:avLst/>
          </a:prstGeom>
        </p:spPr>
        <p:txBody>
          <a:bodyPr wrap="none">
            <a:spAutoFit/>
          </a:bodyPr>
          <a:lstStyle/>
          <a:p>
            <a:r>
              <a:rPr lang="en-NZ" sz="3600" dirty="0">
                <a:solidFill>
                  <a:schemeClr val="bg1"/>
                </a:solidFill>
                <a:latin typeface="Arial" panose="020B0604020202020204" pitchFamily="34" charset="0"/>
                <a:cs typeface="Arial" panose="020B0604020202020204" pitchFamily="34" charset="0"/>
              </a:rPr>
              <a:t>Building relationships beyond a screen</a:t>
            </a:r>
            <a:endParaRPr lang="en-NZ" sz="3600" dirty="0"/>
          </a:p>
        </p:txBody>
      </p:sp>
    </p:spTree>
    <p:extLst>
      <p:ext uri="{BB962C8B-B14F-4D97-AF65-F5344CB8AC3E}">
        <p14:creationId xmlns:p14="http://schemas.microsoft.com/office/powerpoint/2010/main" val="31906839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NZ" dirty="0" smtClean="0">
                <a:solidFill>
                  <a:schemeClr val="bg1"/>
                </a:solidFill>
                <a:latin typeface="Arial" panose="020B0604020202020204" pitchFamily="34" charset="0"/>
                <a:cs typeface="Arial" panose="020B0604020202020204" pitchFamily="34" charset="0"/>
              </a:rPr>
              <a:t>Building relationships beyond a screen</a:t>
            </a: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
        <p:nvSpPr>
          <p:cNvPr id="4" name="Title 1">
            <a:extLst>
              <a:ext uri="{FF2B5EF4-FFF2-40B4-BE49-F238E27FC236}">
                <a16:creationId xmlns:a16="http://schemas.microsoft.com/office/drawing/2014/main" xmlns="" id="{8E6BEF5A-F020-4819-8A0F-F4D971F94942}"/>
              </a:ext>
            </a:extLst>
          </p:cNvPr>
          <p:cNvSpPr txBox="1">
            <a:spLocks/>
          </p:cNvSpPr>
          <p:nvPr/>
        </p:nvSpPr>
        <p:spPr>
          <a:xfrm>
            <a:off x="733992" y="1806192"/>
            <a:ext cx="7909493" cy="398252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smtClean="0">
                <a:solidFill>
                  <a:srgbClr val="FFFF00"/>
                </a:solidFill>
                <a:latin typeface="Arial" panose="020B0604020202020204" pitchFamily="34" charset="0"/>
                <a:cs typeface="Arial" panose="020B0604020202020204" pitchFamily="34" charset="0"/>
              </a:rPr>
              <a:t>Keep in touch with people I met on Twitter 5 years ago (though I’m too bus now which is a shame)</a:t>
            </a:r>
          </a:p>
          <a:p>
            <a:endParaRPr lang="en-US" sz="2400" dirty="0">
              <a:solidFill>
                <a:srgbClr val="FFFF00"/>
              </a:solidFill>
              <a:latin typeface="Arial" panose="020B0604020202020204" pitchFamily="34" charset="0"/>
              <a:cs typeface="Arial" panose="020B0604020202020204" pitchFamily="34" charset="0"/>
            </a:endParaRPr>
          </a:p>
          <a:p>
            <a:r>
              <a:rPr lang="en-US" sz="2400" dirty="0" smtClean="0">
                <a:solidFill>
                  <a:srgbClr val="FFFF00"/>
                </a:solidFill>
                <a:latin typeface="Arial" panose="020B0604020202020204" pitchFamily="34" charset="0"/>
                <a:cs typeface="Arial" panose="020B0604020202020204" pitchFamily="34" charset="0"/>
              </a:rPr>
              <a:t>Share common attitudes and ideas even though different beliefs</a:t>
            </a:r>
            <a:endParaRPr lang="en-NZ" sz="2400" dirty="0">
              <a:solidFill>
                <a:srgbClr val="FFFF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839567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NZ" dirty="0" smtClean="0">
                <a:solidFill>
                  <a:schemeClr val="bg1"/>
                </a:solidFill>
                <a:latin typeface="Arial" panose="020B0604020202020204" pitchFamily="34" charset="0"/>
                <a:cs typeface="Arial" panose="020B0604020202020204" pitchFamily="34" charset="0"/>
              </a:rPr>
              <a:t>Challenge</a:t>
            </a: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
        <p:nvSpPr>
          <p:cNvPr id="3" name="TextBox 2"/>
          <p:cNvSpPr txBox="1"/>
          <p:nvPr/>
        </p:nvSpPr>
        <p:spPr>
          <a:xfrm>
            <a:off x="759854" y="1690689"/>
            <a:ext cx="8210452" cy="3539430"/>
          </a:xfrm>
          <a:prstGeom prst="rect">
            <a:avLst/>
          </a:prstGeom>
          <a:noFill/>
        </p:spPr>
        <p:txBody>
          <a:bodyPr wrap="square" rtlCol="0">
            <a:spAutoFit/>
          </a:bodyPr>
          <a:lstStyle/>
          <a:p>
            <a:r>
              <a:rPr lang="en-US" sz="3200" dirty="0" smtClean="0">
                <a:solidFill>
                  <a:schemeClr val="bg1"/>
                </a:solidFill>
              </a:rPr>
              <a:t>Go around and meet one person whom you do not know.</a:t>
            </a:r>
          </a:p>
          <a:p>
            <a:endParaRPr lang="en-US" sz="3200" dirty="0">
              <a:solidFill>
                <a:schemeClr val="bg1"/>
              </a:solidFill>
            </a:endParaRPr>
          </a:p>
          <a:p>
            <a:pPr marL="457200" indent="-457200">
              <a:buFont typeface="Arial" panose="020B0604020202020204" pitchFamily="34" charset="0"/>
              <a:buChar char="•"/>
            </a:pPr>
            <a:r>
              <a:rPr lang="en-US" sz="3200" dirty="0" smtClean="0">
                <a:solidFill>
                  <a:schemeClr val="bg1"/>
                </a:solidFill>
              </a:rPr>
              <a:t>Introduce yourselves. </a:t>
            </a:r>
          </a:p>
          <a:p>
            <a:pPr marL="457200" indent="-457200">
              <a:buFont typeface="Arial" panose="020B0604020202020204" pitchFamily="34" charset="0"/>
              <a:buChar char="•"/>
            </a:pPr>
            <a:r>
              <a:rPr lang="en-US" sz="3200" dirty="0" smtClean="0">
                <a:solidFill>
                  <a:schemeClr val="bg1"/>
                </a:solidFill>
              </a:rPr>
              <a:t>Ask them where in </a:t>
            </a:r>
            <a:r>
              <a:rPr lang="en-US" sz="3200" dirty="0" err="1" smtClean="0">
                <a:solidFill>
                  <a:schemeClr val="bg1"/>
                </a:solidFill>
              </a:rPr>
              <a:t>Aotearoa</a:t>
            </a:r>
            <a:r>
              <a:rPr lang="en-US" sz="3200" dirty="0" smtClean="0">
                <a:solidFill>
                  <a:schemeClr val="bg1"/>
                </a:solidFill>
              </a:rPr>
              <a:t> New Zealand they are from?</a:t>
            </a:r>
          </a:p>
          <a:p>
            <a:pPr marL="457200" indent="-457200">
              <a:buFont typeface="Arial" panose="020B0604020202020204" pitchFamily="34" charset="0"/>
              <a:buChar char="•"/>
            </a:pPr>
            <a:r>
              <a:rPr lang="en-US" sz="3200" dirty="0" smtClean="0">
                <a:solidFill>
                  <a:schemeClr val="bg1"/>
                </a:solidFill>
              </a:rPr>
              <a:t>What is their highlight of the Festival so far?</a:t>
            </a:r>
            <a:endParaRPr lang="en-US" sz="3200" dirty="0">
              <a:solidFill>
                <a:schemeClr val="bg1"/>
              </a:solidFill>
            </a:endParaRPr>
          </a:p>
        </p:txBody>
      </p:sp>
    </p:spTree>
    <p:extLst>
      <p:ext uri="{BB962C8B-B14F-4D97-AF65-F5344CB8AC3E}">
        <p14:creationId xmlns:p14="http://schemas.microsoft.com/office/powerpoint/2010/main" val="10331919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NZ" dirty="0" smtClean="0">
                <a:solidFill>
                  <a:schemeClr val="bg1"/>
                </a:solidFill>
                <a:latin typeface="Arial" panose="020B0604020202020204" pitchFamily="34" charset="0"/>
                <a:cs typeface="Arial" panose="020B0604020202020204" pitchFamily="34" charset="0"/>
              </a:rPr>
              <a:t>Practical tips </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a:xfrm>
            <a:off x="628650" y="1690689"/>
            <a:ext cx="7886700" cy="1091148"/>
          </a:xfrm>
        </p:spPr>
        <p:txBody>
          <a:bodyPr>
            <a:normAutofit fontScale="25000" lnSpcReduction="20000"/>
          </a:bodyPr>
          <a:lstStyle/>
          <a:p>
            <a:r>
              <a:rPr lang="en-NZ" sz="8000" dirty="0" smtClean="0">
                <a:solidFill>
                  <a:schemeClr val="bg1"/>
                </a:solidFill>
                <a:latin typeface="Arial" panose="020B0604020202020204" pitchFamily="34" charset="0"/>
                <a:cs typeface="Arial" panose="020B0604020202020204" pitchFamily="34" charset="0"/>
              </a:rPr>
              <a:t>Find God in the secular world. Find beauty in movie quotes, in songs.</a:t>
            </a:r>
          </a:p>
          <a:p>
            <a:endParaRPr lang="en-US" sz="8000" dirty="0">
              <a:solidFill>
                <a:schemeClr val="bg1"/>
              </a:solidFill>
              <a:latin typeface="Arial" panose="020B0604020202020204" pitchFamily="34" charset="0"/>
              <a:cs typeface="Arial" panose="020B0604020202020204" pitchFamily="34" charset="0"/>
            </a:endParaRPr>
          </a:p>
          <a:p>
            <a:pPr marL="0" indent="0">
              <a:buNone/>
            </a:pPr>
            <a:r>
              <a:rPr lang="en-NZ" sz="8000" dirty="0">
                <a:solidFill>
                  <a:schemeClr val="bg1"/>
                </a:solidFill>
                <a:latin typeface="Arial" panose="020B0604020202020204" pitchFamily="34" charset="0"/>
                <a:cs typeface="Arial" panose="020B0604020202020204" pitchFamily="34" charset="0"/>
              </a:rPr>
              <a:t>Greater love hath no man than this, that a man lay down his life for his friends, (John 15:13</a:t>
            </a:r>
            <a:r>
              <a:rPr lang="en-NZ" sz="8000" dirty="0" smtClean="0">
                <a:solidFill>
                  <a:schemeClr val="bg1"/>
                </a:solidFill>
                <a:latin typeface="Arial" panose="020B0604020202020204" pitchFamily="34" charset="0"/>
                <a:cs typeface="Arial" panose="020B0604020202020204" pitchFamily="34" charset="0"/>
              </a:rPr>
              <a:t>). The Jungle Book.</a:t>
            </a:r>
          </a:p>
          <a:p>
            <a:pPr marL="0" indent="0">
              <a:buNone/>
            </a:pPr>
            <a:endParaRPr lang="en-US" sz="8000" dirty="0" smtClean="0">
              <a:solidFill>
                <a:schemeClr val="bg1"/>
              </a:solidFill>
              <a:latin typeface="Arial" panose="020B0604020202020204" pitchFamily="34" charset="0"/>
              <a:cs typeface="Arial" panose="020B0604020202020204" pitchFamily="34" charset="0"/>
            </a:endParaRPr>
          </a:p>
          <a:p>
            <a:pPr marL="0" indent="0">
              <a:buNone/>
            </a:pPr>
            <a:r>
              <a:rPr lang="en-US" sz="8000" dirty="0" smtClean="0">
                <a:solidFill>
                  <a:schemeClr val="bg1"/>
                </a:solidFill>
                <a:latin typeface="Arial" panose="020B0604020202020204" pitchFamily="34" charset="0"/>
                <a:cs typeface="Arial" panose="020B0604020202020204" pitchFamily="34" charset="0"/>
              </a:rPr>
              <a:t>Tangled</a:t>
            </a:r>
            <a:endParaRPr lang="en-NZ" sz="8000" dirty="0" smtClean="0">
              <a:solidFill>
                <a:schemeClr val="bg1"/>
              </a:solidFill>
              <a:latin typeface="Arial" panose="020B0604020202020204" pitchFamily="34" charset="0"/>
              <a:cs typeface="Arial" panose="020B0604020202020204" pitchFamily="34" charset="0"/>
            </a:endParaRPr>
          </a:p>
          <a:p>
            <a:endParaRPr lang="en-US" sz="3600" i="1" dirty="0">
              <a:solidFill>
                <a:schemeClr val="bg1"/>
              </a:solidFill>
              <a:latin typeface="Arial" panose="020B0604020202020204" pitchFamily="34" charset="0"/>
              <a:cs typeface="Arial" panose="020B0604020202020204" pitchFamily="34" charset="0"/>
            </a:endParaRPr>
          </a:p>
          <a:p>
            <a:pPr marL="0" indent="0">
              <a:buNone/>
            </a:pPr>
            <a:endParaRPr lang="en-NZ" sz="3600" dirty="0" smtClean="0">
              <a:solidFill>
                <a:schemeClr val="bg1"/>
              </a:solidFill>
              <a:latin typeface="Arial" panose="020B0604020202020204" pitchFamily="34" charset="0"/>
              <a:cs typeface="Arial" panose="020B0604020202020204" pitchFamily="34" charset="0"/>
            </a:endParaRPr>
          </a:p>
          <a:p>
            <a:endParaRPr lang="en-US" dirty="0">
              <a:solidFill>
                <a:schemeClr val="bg1"/>
              </a:solidFill>
              <a:latin typeface="Arial" panose="020B0604020202020204" pitchFamily="34" charset="0"/>
              <a:cs typeface="Arial" panose="020B0604020202020204" pitchFamily="34" charset="0"/>
            </a:endParaRPr>
          </a:p>
          <a:p>
            <a:pPr marL="0" indent="0">
              <a:buNone/>
            </a:pPr>
            <a:endParaRPr lang="en-US" b="1" dirty="0">
              <a:solidFill>
                <a:schemeClr val="bg1"/>
              </a:solidFill>
              <a:latin typeface="Arial" panose="020B0604020202020204" pitchFamily="34" charset="0"/>
              <a:cs typeface="Arial" panose="020B0604020202020204" pitchFamily="34" charset="0"/>
            </a:endParaRPr>
          </a:p>
          <a:p>
            <a:pPr marL="0" indent="0">
              <a:buNone/>
            </a:pP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650" y="3793360"/>
            <a:ext cx="5336081" cy="2792549"/>
          </a:xfrm>
          <a:prstGeom prst="rect">
            <a:avLst/>
          </a:prstGeom>
        </p:spPr>
      </p:pic>
    </p:spTree>
    <p:extLst>
      <p:ext uri="{BB962C8B-B14F-4D97-AF65-F5344CB8AC3E}">
        <p14:creationId xmlns:p14="http://schemas.microsoft.com/office/powerpoint/2010/main" val="21535709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NZ" dirty="0" smtClean="0">
                <a:solidFill>
                  <a:schemeClr val="bg1"/>
                </a:solidFill>
                <a:latin typeface="Arial" panose="020B0604020202020204" pitchFamily="34" charset="0"/>
                <a:cs typeface="Arial" panose="020B0604020202020204" pitchFamily="34" charset="0"/>
              </a:rPr>
              <a:t>Practical tips </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p:txBody>
          <a:bodyPr/>
          <a:lstStyle/>
          <a:p>
            <a:r>
              <a:rPr lang="en-NZ" dirty="0" smtClean="0">
                <a:solidFill>
                  <a:schemeClr val="bg1"/>
                </a:solidFill>
                <a:latin typeface="Arial" panose="020B0604020202020204" pitchFamily="34" charset="0"/>
                <a:cs typeface="Arial" panose="020B0604020202020204" pitchFamily="34" charset="0"/>
              </a:rPr>
              <a:t>Is there something that is going viral on social media? Get among it.</a:t>
            </a:r>
          </a:p>
          <a:p>
            <a:endParaRPr lang="en-US" dirty="0">
              <a:solidFill>
                <a:schemeClr val="bg1"/>
              </a:solidFill>
              <a:latin typeface="Arial" panose="020B0604020202020204" pitchFamily="34" charset="0"/>
              <a:cs typeface="Arial" panose="020B0604020202020204" pitchFamily="34" charset="0"/>
            </a:endParaRPr>
          </a:p>
          <a:p>
            <a:pPr>
              <a:buFontTx/>
              <a:buChar char="-"/>
            </a:pPr>
            <a:r>
              <a:rPr lang="en-US" b="1" dirty="0" smtClean="0">
                <a:solidFill>
                  <a:schemeClr val="bg1"/>
                </a:solidFill>
                <a:latin typeface="Arial" panose="020B0604020202020204" pitchFamily="34" charset="0"/>
                <a:cs typeface="Arial" panose="020B0604020202020204" pitchFamily="34" charset="0"/>
              </a:rPr>
              <a:t>Mannequin challenge</a:t>
            </a:r>
          </a:p>
          <a:p>
            <a:pPr>
              <a:buFontTx/>
              <a:buChar char="-"/>
            </a:pPr>
            <a:r>
              <a:rPr lang="en-US" b="1" dirty="0" smtClean="0">
                <a:solidFill>
                  <a:schemeClr val="bg1"/>
                </a:solidFill>
                <a:latin typeface="Arial" panose="020B0604020202020204" pitchFamily="34" charset="0"/>
                <a:cs typeface="Arial" panose="020B0604020202020204" pitchFamily="34" charset="0"/>
              </a:rPr>
              <a:t>Harlem Shake</a:t>
            </a:r>
          </a:p>
          <a:p>
            <a:pPr marL="0" indent="0">
              <a:buNone/>
            </a:pPr>
            <a:r>
              <a:rPr lang="en-US" b="1" dirty="0" smtClean="0">
                <a:solidFill>
                  <a:schemeClr val="bg1"/>
                </a:solidFill>
                <a:latin typeface="Arial" panose="020B0604020202020204" pitchFamily="34" charset="0"/>
                <a:cs typeface="Arial" panose="020B0604020202020204" pitchFamily="34" charset="0"/>
              </a:rPr>
              <a:t>- Running man challenge</a:t>
            </a:r>
            <a:endParaRPr lang="en-US" b="1" dirty="0">
              <a:solidFill>
                <a:schemeClr val="bg1"/>
              </a:solidFill>
              <a:latin typeface="Arial" panose="020B0604020202020204" pitchFamily="34" charset="0"/>
              <a:cs typeface="Arial" panose="020B0604020202020204" pitchFamily="34" charset="0"/>
            </a:endParaRPr>
          </a:p>
          <a:p>
            <a:pPr marL="0" indent="0">
              <a:buNone/>
            </a:pP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Tree>
    <p:extLst>
      <p:ext uri="{BB962C8B-B14F-4D97-AF65-F5344CB8AC3E}">
        <p14:creationId xmlns:p14="http://schemas.microsoft.com/office/powerpoint/2010/main" val="6291495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NZ" dirty="0" smtClean="0">
                <a:solidFill>
                  <a:schemeClr val="bg1"/>
                </a:solidFill>
                <a:latin typeface="Arial" panose="020B0604020202020204" pitchFamily="34" charset="0"/>
                <a:cs typeface="Arial" panose="020B0604020202020204" pitchFamily="34" charset="0"/>
              </a:rPr>
              <a:t>Practical tips </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p:txBody>
          <a:bodyPr/>
          <a:lstStyle/>
          <a:p>
            <a:r>
              <a:rPr lang="en-NZ" dirty="0" smtClean="0">
                <a:solidFill>
                  <a:schemeClr val="bg1"/>
                </a:solidFill>
                <a:latin typeface="Arial" panose="020B0604020202020204" pitchFamily="34" charset="0"/>
                <a:cs typeface="Arial" panose="020B0604020202020204" pitchFamily="34" charset="0"/>
              </a:rPr>
              <a:t>Show that Catholics are fun people</a:t>
            </a:r>
          </a:p>
          <a:p>
            <a:r>
              <a:rPr lang="en-NZ" dirty="0">
                <a:solidFill>
                  <a:schemeClr val="bg1"/>
                </a:solidFill>
                <a:latin typeface="Arial" panose="020B0604020202020204" pitchFamily="34" charset="0"/>
                <a:cs typeface="Arial" panose="020B0604020202020204" pitchFamily="34" charset="0"/>
              </a:rPr>
              <a:t>Funny videos on Catholicism. </a:t>
            </a:r>
            <a:endParaRPr lang="en-NZ" dirty="0" smtClean="0">
              <a:solidFill>
                <a:schemeClr val="bg1"/>
              </a:solidFill>
              <a:latin typeface="Arial" panose="020B0604020202020204" pitchFamily="34" charset="0"/>
              <a:cs typeface="Arial" panose="020B0604020202020204" pitchFamily="34" charset="0"/>
            </a:endParaRPr>
          </a:p>
          <a:p>
            <a:r>
              <a:rPr lang="en-US" dirty="0" smtClean="0">
                <a:solidFill>
                  <a:schemeClr val="bg1"/>
                </a:solidFill>
                <a:latin typeface="Arial" panose="020B0604020202020204" pitchFamily="34" charset="0"/>
                <a:cs typeface="Arial" panose="020B0604020202020204" pitchFamily="34" charset="0"/>
              </a:rPr>
              <a:t>Share videos and invite people to youth sessions.</a:t>
            </a:r>
            <a:endParaRPr lang="en-NZ" dirty="0">
              <a:solidFill>
                <a:schemeClr val="bg1"/>
              </a:solidFill>
              <a:latin typeface="Arial" panose="020B0604020202020204" pitchFamily="34" charset="0"/>
              <a:cs typeface="Arial" panose="020B0604020202020204" pitchFamily="34" charset="0"/>
            </a:endParaRPr>
          </a:p>
          <a:p>
            <a:endParaRPr lang="en-NZ" dirty="0" smtClean="0">
              <a:solidFill>
                <a:schemeClr val="bg1"/>
              </a:solidFill>
              <a:latin typeface="Arial" panose="020B0604020202020204" pitchFamily="34" charset="0"/>
              <a:cs typeface="Arial" panose="020B0604020202020204" pitchFamily="34" charset="0"/>
            </a:endParaRPr>
          </a:p>
          <a:p>
            <a:endParaRPr lang="en-US" dirty="0">
              <a:solidFill>
                <a:schemeClr val="bg1"/>
              </a:solidFill>
              <a:latin typeface="Arial" panose="020B0604020202020204" pitchFamily="34" charset="0"/>
              <a:cs typeface="Arial" panose="020B0604020202020204" pitchFamily="34" charset="0"/>
            </a:endParaRPr>
          </a:p>
          <a:p>
            <a:pPr marL="0" indent="0">
              <a:buNone/>
            </a:pP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
        <p:nvSpPr>
          <p:cNvPr id="6" name="Title 1">
            <a:extLst>
              <a:ext uri="{FF2B5EF4-FFF2-40B4-BE49-F238E27FC236}">
                <a16:creationId xmlns:a16="http://schemas.microsoft.com/office/drawing/2014/main" xmlns="" id="{8E6BEF5A-F020-4819-8A0F-F4D971F94942}"/>
              </a:ext>
            </a:extLst>
          </p:cNvPr>
          <p:cNvSpPr txBox="1">
            <a:spLocks/>
          </p:cNvSpPr>
          <p:nvPr/>
        </p:nvSpPr>
        <p:spPr>
          <a:xfrm>
            <a:off x="868745" y="2872120"/>
            <a:ext cx="6619709" cy="316990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dirty="0" smtClean="0">
                <a:solidFill>
                  <a:srgbClr val="FFFF00"/>
                </a:solidFill>
                <a:latin typeface="Arial" panose="020B0604020202020204" pitchFamily="34" charset="0"/>
                <a:cs typeface="Arial" panose="020B0604020202020204" pitchFamily="34" charset="0"/>
              </a:rPr>
              <a:t>Easy to adopt but short shelf life.</a:t>
            </a:r>
          </a:p>
          <a:p>
            <a:endParaRPr lang="en-US" sz="1600" dirty="0">
              <a:solidFill>
                <a:srgbClr val="FFFF00"/>
              </a:solidFill>
              <a:latin typeface="Arial" panose="020B0604020202020204" pitchFamily="34" charset="0"/>
              <a:cs typeface="Arial" panose="020B0604020202020204" pitchFamily="34" charset="0"/>
            </a:endParaRPr>
          </a:p>
          <a:p>
            <a:r>
              <a:rPr lang="en-US" sz="1600" dirty="0" smtClean="0">
                <a:solidFill>
                  <a:srgbClr val="FFFF00"/>
                </a:solidFill>
                <a:latin typeface="Arial" panose="020B0604020202020204" pitchFamily="34" charset="0"/>
                <a:cs typeface="Arial" panose="020B0604020202020204" pitchFamily="34" charset="0"/>
              </a:rPr>
              <a:t>Have something to say (think of political cartoons)</a:t>
            </a:r>
          </a:p>
          <a:p>
            <a:r>
              <a:rPr lang="en-US" sz="1600" dirty="0" smtClean="0">
                <a:solidFill>
                  <a:srgbClr val="FFFF00"/>
                </a:solidFill>
                <a:latin typeface="Arial" panose="020B0604020202020204" pitchFamily="34" charset="0"/>
                <a:cs typeface="Arial" panose="020B0604020202020204" pitchFamily="34" charset="0"/>
              </a:rPr>
              <a:t>- Risky, but can respond with </a:t>
            </a:r>
            <a:r>
              <a:rPr lang="en-US" sz="1600" dirty="0" err="1" smtClean="0">
                <a:solidFill>
                  <a:srgbClr val="FFFF00"/>
                </a:solidFill>
                <a:latin typeface="Arial" panose="020B0604020202020204" pitchFamily="34" charset="0"/>
                <a:cs typeface="Arial" panose="020B0604020202020204" pitchFamily="34" charset="0"/>
              </a:rPr>
              <a:t>humour</a:t>
            </a:r>
            <a:r>
              <a:rPr lang="en-US" sz="1600" dirty="0" smtClean="0">
                <a:solidFill>
                  <a:srgbClr val="FFFF00"/>
                </a:solidFill>
                <a:latin typeface="Arial" panose="020B0604020202020204" pitchFamily="34" charset="0"/>
                <a:cs typeface="Arial" panose="020B0604020202020204" pitchFamily="34" charset="0"/>
              </a:rPr>
              <a:t> of wording</a:t>
            </a:r>
            <a:endParaRPr lang="en-NZ" sz="1600" dirty="0">
              <a:solidFill>
                <a:srgbClr val="FFFF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756336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NZ" dirty="0" smtClean="0">
                <a:solidFill>
                  <a:schemeClr val="bg1"/>
                </a:solidFill>
                <a:latin typeface="Arial" panose="020B0604020202020204" pitchFamily="34" charset="0"/>
                <a:cs typeface="Arial" panose="020B0604020202020204" pitchFamily="34" charset="0"/>
              </a:rPr>
              <a:t>Practical tips </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p:txBody>
          <a:bodyPr/>
          <a:lstStyle/>
          <a:p>
            <a:r>
              <a:rPr lang="en-NZ" dirty="0" smtClean="0">
                <a:solidFill>
                  <a:schemeClr val="bg1"/>
                </a:solidFill>
                <a:latin typeface="Arial" panose="020B0604020202020204" pitchFamily="34" charset="0"/>
                <a:cs typeface="Arial" panose="020B0604020202020204" pitchFamily="34" charset="0"/>
              </a:rPr>
              <a:t>Share memes</a:t>
            </a:r>
          </a:p>
          <a:p>
            <a:endParaRPr lang="en-US" dirty="0">
              <a:solidFill>
                <a:schemeClr val="bg1"/>
              </a:solidFill>
              <a:latin typeface="Arial" panose="020B0604020202020204" pitchFamily="34" charset="0"/>
              <a:cs typeface="Arial" panose="020B0604020202020204" pitchFamily="34" charset="0"/>
            </a:endParaRPr>
          </a:p>
          <a:p>
            <a:pPr marL="0" indent="0">
              <a:buNone/>
            </a:pP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t="4010" b="7564"/>
          <a:stretch/>
        </p:blipFill>
        <p:spPr>
          <a:xfrm>
            <a:off x="743979" y="2652584"/>
            <a:ext cx="5266724" cy="3492843"/>
          </a:xfrm>
          <a:prstGeom prst="rect">
            <a:avLst/>
          </a:prstGeom>
        </p:spPr>
      </p:pic>
    </p:spTree>
    <p:extLst>
      <p:ext uri="{BB962C8B-B14F-4D97-AF65-F5344CB8AC3E}">
        <p14:creationId xmlns:p14="http://schemas.microsoft.com/office/powerpoint/2010/main" val="5254315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NZ" dirty="0" smtClean="0">
                <a:solidFill>
                  <a:schemeClr val="bg1"/>
                </a:solidFill>
                <a:latin typeface="Arial" panose="020B0604020202020204" pitchFamily="34" charset="0"/>
                <a:cs typeface="Arial" panose="020B0604020202020204" pitchFamily="34" charset="0"/>
              </a:rPr>
              <a:t>Practical tips </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p:txBody>
          <a:bodyPr/>
          <a:lstStyle/>
          <a:p>
            <a:r>
              <a:rPr lang="en-NZ" dirty="0" smtClean="0">
                <a:solidFill>
                  <a:schemeClr val="bg1"/>
                </a:solidFill>
                <a:latin typeface="Arial" panose="020B0604020202020204" pitchFamily="34" charset="0"/>
                <a:cs typeface="Arial" panose="020B0604020202020204" pitchFamily="34" charset="0"/>
              </a:rPr>
              <a:t>Share memes</a:t>
            </a:r>
          </a:p>
          <a:p>
            <a:endParaRPr lang="en-US" dirty="0">
              <a:solidFill>
                <a:schemeClr val="bg1"/>
              </a:solidFill>
              <a:latin typeface="Arial" panose="020B0604020202020204" pitchFamily="34" charset="0"/>
              <a:cs typeface="Arial" panose="020B0604020202020204" pitchFamily="34" charset="0"/>
            </a:endParaRPr>
          </a:p>
          <a:p>
            <a:pPr marL="0" indent="0">
              <a:buNone/>
            </a:pP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t="2895" b="4864"/>
          <a:stretch/>
        </p:blipFill>
        <p:spPr>
          <a:xfrm>
            <a:off x="628650" y="2644346"/>
            <a:ext cx="5310831" cy="3674076"/>
          </a:xfrm>
          <a:prstGeom prst="rect">
            <a:avLst/>
          </a:prstGeom>
        </p:spPr>
      </p:pic>
    </p:spTree>
    <p:extLst>
      <p:ext uri="{BB962C8B-B14F-4D97-AF65-F5344CB8AC3E}">
        <p14:creationId xmlns:p14="http://schemas.microsoft.com/office/powerpoint/2010/main" val="1403267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NZ" dirty="0" smtClean="0">
                <a:solidFill>
                  <a:schemeClr val="bg1"/>
                </a:solidFill>
                <a:latin typeface="Arial" panose="020B0604020202020204" pitchFamily="34" charset="0"/>
                <a:cs typeface="Arial" panose="020B0604020202020204" pitchFamily="34" charset="0"/>
              </a:rPr>
              <a:t>Introduction</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a:xfrm>
            <a:off x="628650" y="1825625"/>
            <a:ext cx="5256995" cy="4351338"/>
          </a:xfrm>
        </p:spPr>
        <p:txBody>
          <a:bodyPr>
            <a:normAutofit/>
          </a:bodyPr>
          <a:lstStyle/>
          <a:p>
            <a:pPr marL="0" indent="0">
              <a:buNone/>
            </a:pPr>
            <a:r>
              <a:rPr lang="en-NZ" dirty="0" smtClean="0">
                <a:solidFill>
                  <a:schemeClr val="bg1"/>
                </a:solidFill>
                <a:latin typeface="Arial" panose="020B0604020202020204" pitchFamily="34" charset="0"/>
                <a:cs typeface="Arial" panose="020B0604020202020204" pitchFamily="34" charset="0"/>
              </a:rPr>
              <a:t>Hi, I am Bishop Richard </a:t>
            </a:r>
            <a:r>
              <a:rPr lang="en-NZ" dirty="0" smtClean="0">
                <a:solidFill>
                  <a:schemeClr val="bg1"/>
                </a:solidFill>
                <a:latin typeface="Arial" panose="020B0604020202020204" pitchFamily="34" charset="0"/>
                <a:cs typeface="Arial" panose="020B0604020202020204" pitchFamily="34" charset="0"/>
                <a:sym typeface="Wingdings" panose="05000000000000000000" pitchFamily="2" charset="2"/>
              </a:rPr>
              <a:t></a:t>
            </a:r>
          </a:p>
          <a:p>
            <a:pPr marL="0" indent="0">
              <a:buNone/>
            </a:pPr>
            <a:endParaRPr lang="en-NZ" dirty="0">
              <a:solidFill>
                <a:schemeClr val="bg1"/>
              </a:solidFill>
              <a:latin typeface="Arial" panose="020B0604020202020204" pitchFamily="34" charset="0"/>
              <a:cs typeface="Arial" panose="020B0604020202020204" pitchFamily="34" charset="0"/>
              <a:sym typeface="Wingdings" panose="05000000000000000000" pitchFamily="2" charset="2"/>
            </a:endParaRPr>
          </a:p>
          <a:p>
            <a:pPr marL="0" indent="0">
              <a:buNone/>
            </a:pPr>
            <a:r>
              <a:rPr lang="en-NZ" dirty="0" smtClean="0">
                <a:solidFill>
                  <a:schemeClr val="bg1"/>
                </a:solidFill>
                <a:latin typeface="Arial" panose="020B0604020202020204" pitchFamily="34" charset="0"/>
                <a:cs typeface="Arial" panose="020B0604020202020204" pitchFamily="34" charset="0"/>
                <a:sym typeface="Wingdings" panose="05000000000000000000" pitchFamily="2" charset="2"/>
              </a:rPr>
              <a:t>Richard loves philosophy and pop culture</a:t>
            </a:r>
          </a:p>
          <a:p>
            <a:pPr marL="0" indent="0">
              <a:buNone/>
            </a:pPr>
            <a:endParaRPr lang="en-US" dirty="0">
              <a:solidFill>
                <a:schemeClr val="bg1"/>
              </a:solidFill>
              <a:latin typeface="Arial" panose="020B0604020202020204" pitchFamily="34" charset="0"/>
              <a:cs typeface="Arial" panose="020B0604020202020204" pitchFamily="34" charset="0"/>
              <a:sym typeface="Wingdings" panose="05000000000000000000" pitchFamily="2" charset="2"/>
            </a:endParaRPr>
          </a:p>
          <a:p>
            <a:pPr marL="0" indent="0">
              <a:buNone/>
            </a:pPr>
            <a:r>
              <a:rPr lang="en-US" dirty="0" smtClean="0">
                <a:solidFill>
                  <a:schemeClr val="bg1"/>
                </a:solidFill>
                <a:latin typeface="Arial" panose="020B0604020202020204" pitchFamily="34" charset="0"/>
                <a:cs typeface="Arial" panose="020B0604020202020204" pitchFamily="34" charset="0"/>
                <a:sym typeface="Wingdings" panose="05000000000000000000" pitchFamily="2" charset="2"/>
              </a:rPr>
              <a:t>Richard wants to lead everyone to the Catholic faith</a:t>
            </a:r>
            <a:endParaRPr lang="en-NZ" dirty="0">
              <a:solidFill>
                <a:schemeClr val="bg1"/>
              </a:solidFill>
              <a:latin typeface="Arial" panose="020B0604020202020204" pitchFamily="34" charset="0"/>
              <a:cs typeface="Arial" panose="020B0604020202020204" pitchFamily="34" charset="0"/>
              <a:sym typeface="Wingdings" panose="05000000000000000000" pitchFamily="2" charset="2"/>
            </a:endParaRPr>
          </a:p>
          <a:p>
            <a:pPr marL="0" indent="0">
              <a:buNone/>
            </a:pPr>
            <a:r>
              <a:rPr lang="en-NZ" dirty="0" smtClean="0">
                <a:solidFill>
                  <a:schemeClr val="bg1"/>
                </a:solidFill>
                <a:latin typeface="Arial" panose="020B0604020202020204" pitchFamily="34" charset="0"/>
                <a:cs typeface="Arial" panose="020B0604020202020204" pitchFamily="34" charset="0"/>
                <a:sym typeface="Wingdings" panose="05000000000000000000" pitchFamily="2" charset="2"/>
              </a:rPr>
              <a:t> </a:t>
            </a: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
        <p:nvSpPr>
          <p:cNvPr id="4" name="Oval 3"/>
          <p:cNvSpPr/>
          <p:nvPr/>
        </p:nvSpPr>
        <p:spPr>
          <a:xfrm>
            <a:off x="6838683" y="1825625"/>
            <a:ext cx="1545465" cy="1545465"/>
          </a:xfrm>
          <a:prstGeom prst="ellipse">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cxnSp>
        <p:nvCxnSpPr>
          <p:cNvPr id="7" name="Straight Connector 6"/>
          <p:cNvCxnSpPr>
            <a:stCxn id="4" idx="4"/>
          </p:cNvCxnSpPr>
          <p:nvPr/>
        </p:nvCxnSpPr>
        <p:spPr>
          <a:xfrm flipH="1">
            <a:off x="7611415" y="3371090"/>
            <a:ext cx="1" cy="190117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7624293" y="3503054"/>
            <a:ext cx="1094704" cy="77273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flipV="1">
            <a:off x="6478073" y="3644721"/>
            <a:ext cx="1133342" cy="67455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6748530" y="5272267"/>
            <a:ext cx="875763" cy="90469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7624293" y="5272267"/>
            <a:ext cx="759855" cy="81588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8072" y="1463087"/>
            <a:ext cx="2198179" cy="2176698"/>
          </a:xfrm>
          <a:prstGeom prst="rect">
            <a:avLst/>
          </a:prstGeom>
        </p:spPr>
      </p:pic>
    </p:spTree>
    <p:extLst>
      <p:ext uri="{BB962C8B-B14F-4D97-AF65-F5344CB8AC3E}">
        <p14:creationId xmlns:p14="http://schemas.microsoft.com/office/powerpoint/2010/main" val="26708669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NZ" dirty="0" smtClean="0">
                <a:solidFill>
                  <a:schemeClr val="bg1"/>
                </a:solidFill>
                <a:latin typeface="Arial" panose="020B0604020202020204" pitchFamily="34" charset="0"/>
                <a:cs typeface="Arial" panose="020B0604020202020204" pitchFamily="34" charset="0"/>
              </a:rPr>
              <a:t>Practical tips </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p:txBody>
          <a:bodyPr/>
          <a:lstStyle/>
          <a:p>
            <a:r>
              <a:rPr lang="en-NZ" dirty="0" smtClean="0">
                <a:solidFill>
                  <a:schemeClr val="bg1"/>
                </a:solidFill>
                <a:latin typeface="Arial" panose="020B0604020202020204" pitchFamily="34" charset="0"/>
                <a:cs typeface="Arial" panose="020B0604020202020204" pitchFamily="34" charset="0"/>
              </a:rPr>
              <a:t>Share memes</a:t>
            </a:r>
          </a:p>
          <a:p>
            <a:endParaRPr lang="en-US" dirty="0">
              <a:solidFill>
                <a:schemeClr val="bg1"/>
              </a:solidFill>
              <a:latin typeface="Arial" panose="020B0604020202020204" pitchFamily="34" charset="0"/>
              <a:cs typeface="Arial" panose="020B0604020202020204" pitchFamily="34" charset="0"/>
            </a:endParaRPr>
          </a:p>
          <a:p>
            <a:pPr marL="0" indent="0">
              <a:buNone/>
            </a:pP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6487" y="2356021"/>
            <a:ext cx="4849340" cy="3637005"/>
          </a:xfrm>
          <a:prstGeom prst="rect">
            <a:avLst/>
          </a:prstGeom>
        </p:spPr>
      </p:pic>
    </p:spTree>
    <p:extLst>
      <p:ext uri="{BB962C8B-B14F-4D97-AF65-F5344CB8AC3E}">
        <p14:creationId xmlns:p14="http://schemas.microsoft.com/office/powerpoint/2010/main" val="643285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NZ" dirty="0" smtClean="0">
                <a:solidFill>
                  <a:schemeClr val="bg1"/>
                </a:solidFill>
                <a:latin typeface="Arial" panose="020B0604020202020204" pitchFamily="34" charset="0"/>
                <a:cs typeface="Arial" panose="020B0604020202020204" pitchFamily="34" charset="0"/>
              </a:rPr>
              <a:t>Practical tips </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p:txBody>
          <a:bodyPr/>
          <a:lstStyle/>
          <a:p>
            <a:r>
              <a:rPr lang="en-NZ" dirty="0" smtClean="0">
                <a:solidFill>
                  <a:schemeClr val="bg1"/>
                </a:solidFill>
                <a:latin typeface="Arial" panose="020B0604020202020204" pitchFamily="34" charset="0"/>
                <a:cs typeface="Arial" panose="020B0604020202020204" pitchFamily="34" charset="0"/>
              </a:rPr>
              <a:t>Share your faith openly without making people feel you are trying to convert them.</a:t>
            </a:r>
          </a:p>
          <a:p>
            <a:r>
              <a:rPr lang="en-NZ" dirty="0">
                <a:solidFill>
                  <a:schemeClr val="bg1"/>
                </a:solidFill>
                <a:latin typeface="Arial" panose="020B0604020202020204" pitchFamily="34" charset="0"/>
                <a:cs typeface="Arial" panose="020B0604020202020204" pitchFamily="34" charset="0"/>
              </a:rPr>
              <a:t>Have a funny parish story? Share it !</a:t>
            </a:r>
          </a:p>
          <a:p>
            <a:pPr marL="0" indent="0">
              <a:buNone/>
            </a:pPr>
            <a:endParaRPr lang="en-NZ" dirty="0" smtClean="0">
              <a:solidFill>
                <a:schemeClr val="bg1"/>
              </a:solidFill>
              <a:latin typeface="Arial" panose="020B0604020202020204" pitchFamily="34" charset="0"/>
              <a:cs typeface="Arial" panose="020B0604020202020204" pitchFamily="34" charset="0"/>
            </a:endParaRPr>
          </a:p>
          <a:p>
            <a:endParaRPr lang="en-NZ" dirty="0" smtClean="0">
              <a:solidFill>
                <a:schemeClr val="bg1"/>
              </a:solidFill>
              <a:latin typeface="Arial" panose="020B0604020202020204" pitchFamily="34" charset="0"/>
              <a:cs typeface="Arial" panose="020B0604020202020204" pitchFamily="34" charset="0"/>
            </a:endParaRPr>
          </a:p>
          <a:p>
            <a:endParaRPr lang="en-US" dirty="0">
              <a:solidFill>
                <a:schemeClr val="bg1"/>
              </a:solidFill>
              <a:latin typeface="Arial" panose="020B0604020202020204" pitchFamily="34" charset="0"/>
              <a:cs typeface="Arial" panose="020B0604020202020204" pitchFamily="34" charset="0"/>
            </a:endParaRPr>
          </a:p>
          <a:p>
            <a:pPr marL="0" indent="0">
              <a:buNone/>
            </a:pP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Tree>
    <p:extLst>
      <p:ext uri="{BB962C8B-B14F-4D97-AF65-F5344CB8AC3E}">
        <p14:creationId xmlns:p14="http://schemas.microsoft.com/office/powerpoint/2010/main" val="8928980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NZ" dirty="0" smtClean="0">
                <a:solidFill>
                  <a:schemeClr val="bg1"/>
                </a:solidFill>
                <a:latin typeface="Arial" panose="020B0604020202020204" pitchFamily="34" charset="0"/>
                <a:cs typeface="Arial" panose="020B0604020202020204" pitchFamily="34" charset="0"/>
              </a:rPr>
              <a:t>Practical tips </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a:xfrm>
            <a:off x="648201" y="1557378"/>
            <a:ext cx="7886700" cy="4351338"/>
          </a:xfrm>
        </p:spPr>
        <p:txBody>
          <a:bodyPr/>
          <a:lstStyle/>
          <a:p>
            <a:pPr marL="0" indent="0">
              <a:buNone/>
            </a:pPr>
            <a:r>
              <a:rPr lang="en-NZ" dirty="0" smtClean="0">
                <a:solidFill>
                  <a:schemeClr val="bg1"/>
                </a:solidFill>
                <a:latin typeface="Arial" panose="020B0604020202020204" pitchFamily="34" charset="0"/>
                <a:cs typeface="Arial" panose="020B0604020202020204" pitchFamily="34" charset="0"/>
              </a:rPr>
              <a:t>Saint Quotes</a:t>
            </a: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8201" y="2415745"/>
            <a:ext cx="3200402" cy="2133601"/>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01563" y="1372994"/>
            <a:ext cx="2652889" cy="3429000"/>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31368" y="4287795"/>
            <a:ext cx="3512699" cy="2341799"/>
          </a:xfrm>
          <a:prstGeom prst="rect">
            <a:avLst/>
          </a:prstGeom>
        </p:spPr>
      </p:pic>
    </p:spTree>
    <p:extLst>
      <p:ext uri="{BB962C8B-B14F-4D97-AF65-F5344CB8AC3E}">
        <p14:creationId xmlns:p14="http://schemas.microsoft.com/office/powerpoint/2010/main" val="25795692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NZ" dirty="0" smtClean="0">
                <a:solidFill>
                  <a:schemeClr val="bg1"/>
                </a:solidFill>
                <a:latin typeface="Arial" panose="020B0604020202020204" pitchFamily="34" charset="0"/>
                <a:cs typeface="Arial" panose="020B0604020202020204" pitchFamily="34" charset="0"/>
              </a:rPr>
              <a:t>Practical tips </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a:xfrm>
            <a:off x="415128" y="1422911"/>
            <a:ext cx="8728872" cy="4584539"/>
          </a:xfrm>
        </p:spPr>
        <p:txBody>
          <a:bodyPr/>
          <a:lstStyle/>
          <a:p>
            <a:r>
              <a:rPr lang="en-US" dirty="0" smtClean="0">
                <a:solidFill>
                  <a:schemeClr val="bg1"/>
                </a:solidFill>
                <a:latin typeface="Arial" panose="020B0604020202020204" pitchFamily="34" charset="0"/>
                <a:cs typeface="Arial" panose="020B0604020202020204" pitchFamily="34" charset="0"/>
              </a:rPr>
              <a:t>Quotes from a speaker</a:t>
            </a:r>
          </a:p>
          <a:p>
            <a:endParaRPr lang="en-US" dirty="0">
              <a:solidFill>
                <a:schemeClr val="bg1"/>
              </a:solidFill>
              <a:latin typeface="Arial" panose="020B0604020202020204" pitchFamily="34" charset="0"/>
              <a:cs typeface="Arial" panose="020B0604020202020204" pitchFamily="34" charset="0"/>
            </a:endParaRPr>
          </a:p>
          <a:p>
            <a:endParaRPr lang="en-US" dirty="0" smtClean="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8650" y="4540130"/>
            <a:ext cx="3262184" cy="2171391"/>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8650" y="2029714"/>
            <a:ext cx="3262184" cy="2171391"/>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95516" y="2824849"/>
            <a:ext cx="4055297" cy="2699307"/>
          </a:xfrm>
          <a:prstGeom prst="rect">
            <a:avLst/>
          </a:prstGeom>
        </p:spPr>
      </p:pic>
    </p:spTree>
    <p:extLst>
      <p:ext uri="{BB962C8B-B14F-4D97-AF65-F5344CB8AC3E}">
        <p14:creationId xmlns:p14="http://schemas.microsoft.com/office/powerpoint/2010/main" val="29249130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NZ" dirty="0" smtClean="0">
                <a:solidFill>
                  <a:schemeClr val="bg1"/>
                </a:solidFill>
                <a:latin typeface="Arial" panose="020B0604020202020204" pitchFamily="34" charset="0"/>
                <a:cs typeface="Arial" panose="020B0604020202020204" pitchFamily="34" charset="0"/>
              </a:rPr>
              <a:t>Practical tips </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a:xfrm>
            <a:off x="423824" y="1499286"/>
            <a:ext cx="8728872" cy="4584539"/>
          </a:xfrm>
        </p:spPr>
        <p:txBody>
          <a:bodyPr/>
          <a:lstStyle/>
          <a:p>
            <a:r>
              <a:rPr lang="en-US" dirty="0" smtClean="0">
                <a:solidFill>
                  <a:schemeClr val="bg1"/>
                </a:solidFill>
                <a:latin typeface="Arial" panose="020B0604020202020204" pitchFamily="34" charset="0"/>
                <a:cs typeface="Arial" panose="020B0604020202020204" pitchFamily="34" charset="0"/>
              </a:rPr>
              <a:t>Favorite verses from the Bible</a:t>
            </a:r>
          </a:p>
          <a:p>
            <a:endParaRPr lang="en-US" dirty="0">
              <a:solidFill>
                <a:schemeClr val="bg1"/>
              </a:solidFill>
              <a:latin typeface="Arial" panose="020B0604020202020204" pitchFamily="34" charset="0"/>
              <a:cs typeface="Arial" panose="020B0604020202020204" pitchFamily="34" charset="0"/>
            </a:endParaRPr>
          </a:p>
          <a:p>
            <a:endParaRPr lang="en-US" dirty="0" smtClean="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2399" y="2133599"/>
            <a:ext cx="3842951" cy="3842951"/>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6636" y="2133599"/>
            <a:ext cx="3842951" cy="3842951"/>
          </a:xfrm>
          <a:prstGeom prst="rect">
            <a:avLst/>
          </a:prstGeom>
        </p:spPr>
      </p:pic>
    </p:spTree>
    <p:extLst>
      <p:ext uri="{BB962C8B-B14F-4D97-AF65-F5344CB8AC3E}">
        <p14:creationId xmlns:p14="http://schemas.microsoft.com/office/powerpoint/2010/main" val="16703276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NZ" dirty="0" smtClean="0">
                <a:solidFill>
                  <a:schemeClr val="bg1"/>
                </a:solidFill>
                <a:latin typeface="Arial" panose="020B0604020202020204" pitchFamily="34" charset="0"/>
                <a:cs typeface="Arial" panose="020B0604020202020204" pitchFamily="34" charset="0"/>
              </a:rPr>
              <a:t>Practical tips </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a:xfrm>
            <a:off x="423824" y="1499286"/>
            <a:ext cx="8728872" cy="4584539"/>
          </a:xfrm>
        </p:spPr>
        <p:txBody>
          <a:bodyPr/>
          <a:lstStyle/>
          <a:p>
            <a:r>
              <a:rPr lang="en-US" dirty="0" smtClean="0">
                <a:solidFill>
                  <a:schemeClr val="bg1"/>
                </a:solidFill>
                <a:latin typeface="Arial" panose="020B0604020202020204" pitchFamily="34" charset="0"/>
                <a:cs typeface="Arial" panose="020B0604020202020204" pitchFamily="34" charset="0"/>
              </a:rPr>
              <a:t>Wall papers</a:t>
            </a:r>
          </a:p>
          <a:p>
            <a:endParaRPr lang="en-US" dirty="0">
              <a:solidFill>
                <a:schemeClr val="bg1"/>
              </a:solidFill>
              <a:latin typeface="Arial" panose="020B0604020202020204" pitchFamily="34" charset="0"/>
              <a:cs typeface="Arial" panose="020B0604020202020204" pitchFamily="34" charset="0"/>
            </a:endParaRPr>
          </a:p>
          <a:p>
            <a:endParaRPr lang="en-US" dirty="0" smtClean="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pic>
        <p:nvPicPr>
          <p:cNvPr id="4098" name="Picture 2" descr="Image result for lifeteen phone wallpaper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8650" y="2248250"/>
            <a:ext cx="2092322" cy="37196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84704" y="2245610"/>
            <a:ext cx="2107521" cy="3748578"/>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55957" y="2245610"/>
            <a:ext cx="2092760" cy="3722323"/>
          </a:xfrm>
          <a:prstGeom prst="rect">
            <a:avLst/>
          </a:prstGeom>
        </p:spPr>
      </p:pic>
    </p:spTree>
    <p:extLst>
      <p:ext uri="{BB962C8B-B14F-4D97-AF65-F5344CB8AC3E}">
        <p14:creationId xmlns:p14="http://schemas.microsoft.com/office/powerpoint/2010/main" val="25162404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
        <p:nvSpPr>
          <p:cNvPr id="9" name="TextBox 8"/>
          <p:cNvSpPr txBox="1"/>
          <p:nvPr/>
        </p:nvSpPr>
        <p:spPr>
          <a:xfrm>
            <a:off x="566670" y="824248"/>
            <a:ext cx="8306874" cy="954107"/>
          </a:xfrm>
          <a:prstGeom prst="rect">
            <a:avLst/>
          </a:prstGeom>
          <a:noFill/>
        </p:spPr>
        <p:txBody>
          <a:bodyPr wrap="square" rtlCol="0">
            <a:spAutoFit/>
          </a:bodyPr>
          <a:lstStyle/>
          <a:p>
            <a:r>
              <a:rPr lang="en-US" sz="2800" dirty="0" smtClean="0">
                <a:solidFill>
                  <a:schemeClr val="bg1"/>
                </a:solidFill>
              </a:rPr>
              <a:t>Tips for managing social media pages for a Church, School, Youth Group or an Ethnic Community?</a:t>
            </a:r>
            <a:endParaRPr lang="en-NZ" sz="2800" dirty="0">
              <a:solidFill>
                <a:schemeClr val="bg1"/>
              </a:solidFill>
            </a:endParaRPr>
          </a:p>
        </p:txBody>
      </p:sp>
    </p:spTree>
    <p:extLst>
      <p:ext uri="{BB962C8B-B14F-4D97-AF65-F5344CB8AC3E}">
        <p14:creationId xmlns:p14="http://schemas.microsoft.com/office/powerpoint/2010/main" val="23345426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a:xfrm>
            <a:off x="641529" y="679405"/>
            <a:ext cx="7886700" cy="4351338"/>
          </a:xfrm>
        </p:spPr>
        <p:txBody>
          <a:bodyPr/>
          <a:lstStyle/>
          <a:p>
            <a:pPr marL="0" indent="0">
              <a:buNone/>
            </a:pPr>
            <a:r>
              <a:rPr lang="en-NZ" dirty="0" smtClean="0">
                <a:solidFill>
                  <a:schemeClr val="bg1"/>
                </a:solidFill>
                <a:latin typeface="Arial" panose="020B0604020202020204" pitchFamily="34" charset="0"/>
                <a:cs typeface="Arial" panose="020B0604020202020204" pitchFamily="34" charset="0"/>
              </a:rPr>
              <a:t>YouTube </a:t>
            </a:r>
            <a:endParaRPr lang="en-NZ" dirty="0">
              <a:solidFill>
                <a:schemeClr val="bg1"/>
              </a:solidFill>
              <a:latin typeface="Arial" panose="020B0604020202020204" pitchFamily="34" charset="0"/>
              <a:cs typeface="Arial" panose="020B0604020202020204" pitchFamily="34" charset="0"/>
            </a:endParaRPr>
          </a:p>
          <a:p>
            <a:pPr marL="0" indent="0">
              <a:buNone/>
            </a:pPr>
            <a:endParaRPr lang="en-NZ" dirty="0">
              <a:solidFill>
                <a:schemeClr val="bg1"/>
              </a:solidFill>
              <a:latin typeface="Arial" panose="020B0604020202020204" pitchFamily="34" charset="0"/>
              <a:cs typeface="Arial" panose="020B0604020202020204" pitchFamily="34" charset="0"/>
            </a:endParaRPr>
          </a:p>
          <a:p>
            <a:r>
              <a:rPr lang="en-NZ" dirty="0" err="1">
                <a:solidFill>
                  <a:schemeClr val="bg1"/>
                </a:solidFill>
                <a:latin typeface="Arial" panose="020B0604020202020204" pitchFamily="34" charset="0"/>
                <a:cs typeface="Arial" panose="020B0604020202020204" pitchFamily="34" charset="0"/>
              </a:rPr>
              <a:t>Stubenville</a:t>
            </a:r>
            <a:r>
              <a:rPr lang="en-NZ" dirty="0">
                <a:solidFill>
                  <a:schemeClr val="bg1"/>
                </a:solidFill>
                <a:latin typeface="Arial" panose="020B0604020202020204" pitchFamily="34" charset="0"/>
                <a:cs typeface="Arial" panose="020B0604020202020204" pitchFamily="34" charset="0"/>
              </a:rPr>
              <a:t> </a:t>
            </a:r>
            <a:r>
              <a:rPr lang="en-NZ" dirty="0" smtClean="0">
                <a:solidFill>
                  <a:schemeClr val="bg1"/>
                </a:solidFill>
                <a:latin typeface="Arial" panose="020B0604020202020204" pitchFamily="34" charset="0"/>
                <a:cs typeface="Arial" panose="020B0604020202020204" pitchFamily="34" charset="0"/>
              </a:rPr>
              <a:t>Conferences</a:t>
            </a:r>
          </a:p>
          <a:p>
            <a:r>
              <a:rPr lang="en-NZ" dirty="0">
                <a:solidFill>
                  <a:schemeClr val="bg1"/>
                </a:solidFill>
                <a:latin typeface="Arial" panose="020B0604020202020204" pitchFamily="34" charset="0"/>
                <a:cs typeface="Arial" panose="020B0604020202020204" pitchFamily="34" charset="0"/>
              </a:rPr>
              <a:t>Bishop Robert Barron</a:t>
            </a:r>
          </a:p>
          <a:p>
            <a:r>
              <a:rPr lang="en-NZ" dirty="0" smtClean="0">
                <a:solidFill>
                  <a:schemeClr val="bg1"/>
                </a:solidFill>
                <a:latin typeface="Arial" panose="020B0604020202020204" pitchFamily="34" charset="0"/>
                <a:cs typeface="Arial" panose="020B0604020202020204" pitchFamily="34" charset="0"/>
              </a:rPr>
              <a:t>Chris </a:t>
            </a:r>
            <a:r>
              <a:rPr lang="en-NZ" dirty="0">
                <a:solidFill>
                  <a:schemeClr val="bg1"/>
                </a:solidFill>
                <a:latin typeface="Arial" panose="020B0604020202020204" pitchFamily="34" charset="0"/>
                <a:cs typeface="Arial" panose="020B0604020202020204" pitchFamily="34" charset="0"/>
              </a:rPr>
              <a:t>Stefanick</a:t>
            </a:r>
          </a:p>
          <a:p>
            <a:r>
              <a:rPr lang="en-NZ" dirty="0">
                <a:solidFill>
                  <a:schemeClr val="bg1"/>
                </a:solidFill>
                <a:latin typeface="Arial" panose="020B0604020202020204" pitchFamily="34" charset="0"/>
                <a:cs typeface="Arial" panose="020B0604020202020204" pitchFamily="34" charset="0"/>
              </a:rPr>
              <a:t>Ascension </a:t>
            </a:r>
            <a:r>
              <a:rPr lang="en-NZ" dirty="0" smtClean="0">
                <a:solidFill>
                  <a:schemeClr val="bg1"/>
                </a:solidFill>
                <a:latin typeface="Arial" panose="020B0604020202020204" pitchFamily="34" charset="0"/>
                <a:cs typeface="Arial" panose="020B0604020202020204" pitchFamily="34" charset="0"/>
              </a:rPr>
              <a:t>Presents</a:t>
            </a:r>
          </a:p>
          <a:p>
            <a:r>
              <a:rPr lang="en-NZ" dirty="0" smtClean="0">
                <a:solidFill>
                  <a:schemeClr val="bg1"/>
                </a:solidFill>
                <a:latin typeface="Arial" panose="020B0604020202020204" pitchFamily="34" charset="0"/>
                <a:cs typeface="Arial" panose="020B0604020202020204" pitchFamily="34" charset="0"/>
              </a:rPr>
              <a:t>Redeemed Online</a:t>
            </a: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Tree>
    <p:extLst>
      <p:ext uri="{BB962C8B-B14F-4D97-AF65-F5344CB8AC3E}">
        <p14:creationId xmlns:p14="http://schemas.microsoft.com/office/powerpoint/2010/main" val="14601501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a:xfrm>
            <a:off x="583863" y="926541"/>
            <a:ext cx="7886700" cy="4351338"/>
          </a:xfrm>
        </p:spPr>
        <p:txBody>
          <a:bodyPr>
            <a:normAutofit fontScale="25000" lnSpcReduction="20000"/>
          </a:bodyPr>
          <a:lstStyle/>
          <a:p>
            <a:pPr marL="0" indent="0">
              <a:buNone/>
            </a:pPr>
            <a:r>
              <a:rPr lang="en-NZ" sz="6400" dirty="0" smtClean="0">
                <a:solidFill>
                  <a:schemeClr val="bg1"/>
                </a:solidFill>
                <a:latin typeface="Arial" panose="020B0604020202020204" pitchFamily="34" charset="0"/>
                <a:cs typeface="Arial" panose="020B0604020202020204" pitchFamily="34" charset="0"/>
              </a:rPr>
              <a:t>Blogs </a:t>
            </a:r>
            <a:endParaRPr lang="en-NZ" sz="6400" dirty="0">
              <a:solidFill>
                <a:schemeClr val="bg1"/>
              </a:solidFill>
              <a:latin typeface="Arial" panose="020B0604020202020204" pitchFamily="34" charset="0"/>
              <a:cs typeface="Arial" panose="020B0604020202020204" pitchFamily="34" charset="0"/>
            </a:endParaRPr>
          </a:p>
          <a:p>
            <a:pPr marL="0" indent="0">
              <a:buNone/>
            </a:pPr>
            <a:endParaRPr lang="en-NZ" sz="6400" dirty="0">
              <a:solidFill>
                <a:schemeClr val="bg1"/>
              </a:solidFill>
              <a:latin typeface="Arial" panose="020B0604020202020204" pitchFamily="34" charset="0"/>
              <a:cs typeface="Arial" panose="020B0604020202020204" pitchFamily="34" charset="0"/>
            </a:endParaRPr>
          </a:p>
          <a:p>
            <a:r>
              <a:rPr lang="en-NZ" sz="6400" dirty="0" smtClean="0">
                <a:solidFill>
                  <a:schemeClr val="bg1"/>
                </a:solidFill>
                <a:latin typeface="Arial" panose="020B0604020202020204" pitchFamily="34" charset="0"/>
                <a:cs typeface="Arial" panose="020B0604020202020204" pitchFamily="34" charset="0"/>
              </a:rPr>
              <a:t>Life Teen USA</a:t>
            </a:r>
          </a:p>
          <a:p>
            <a:r>
              <a:rPr lang="en-NZ" sz="6400" dirty="0" smtClean="0">
                <a:solidFill>
                  <a:schemeClr val="bg1"/>
                </a:solidFill>
                <a:latin typeface="Arial" panose="020B0604020202020204" pitchFamily="34" charset="0"/>
                <a:cs typeface="Arial" panose="020B0604020202020204" pitchFamily="34" charset="0"/>
              </a:rPr>
              <a:t>Catholic </a:t>
            </a:r>
            <a:r>
              <a:rPr lang="en-NZ" sz="6400" dirty="0">
                <a:solidFill>
                  <a:schemeClr val="bg1"/>
                </a:solidFill>
                <a:latin typeface="Arial" panose="020B0604020202020204" pitchFamily="34" charset="0"/>
                <a:cs typeface="Arial" panose="020B0604020202020204" pitchFamily="34" charset="0"/>
              </a:rPr>
              <a:t>Link (also useful for creative social media post </a:t>
            </a:r>
            <a:r>
              <a:rPr lang="en-NZ" sz="6400" dirty="0" smtClean="0">
                <a:solidFill>
                  <a:schemeClr val="bg1"/>
                </a:solidFill>
                <a:latin typeface="Arial" panose="020B0604020202020204" pitchFamily="34" charset="0"/>
                <a:cs typeface="Arial" panose="020B0604020202020204" pitchFamily="34" charset="0"/>
              </a:rPr>
              <a:t>ideas)</a:t>
            </a:r>
          </a:p>
          <a:p>
            <a:r>
              <a:rPr lang="en-NZ" sz="6400" dirty="0" smtClean="0">
                <a:solidFill>
                  <a:schemeClr val="bg1"/>
                </a:solidFill>
                <a:latin typeface="Arial" panose="020B0604020202020204" pitchFamily="34" charset="0"/>
                <a:cs typeface="Arial" panose="020B0604020202020204" pitchFamily="34" charset="0"/>
              </a:rPr>
              <a:t>Culture Project</a:t>
            </a:r>
          </a:p>
          <a:p>
            <a:endParaRPr lang="en-NZ" sz="6400" dirty="0" smtClean="0">
              <a:solidFill>
                <a:schemeClr val="bg1"/>
              </a:solidFill>
              <a:latin typeface="Arial" panose="020B0604020202020204" pitchFamily="34" charset="0"/>
              <a:cs typeface="Arial" panose="020B0604020202020204" pitchFamily="34" charset="0"/>
            </a:endParaRPr>
          </a:p>
          <a:p>
            <a:endParaRPr lang="en-NZ" sz="6400" dirty="0">
              <a:solidFill>
                <a:schemeClr val="bg1"/>
              </a:solidFill>
              <a:latin typeface="Arial" panose="020B0604020202020204" pitchFamily="34" charset="0"/>
              <a:cs typeface="Arial" panose="020B0604020202020204" pitchFamily="34" charset="0"/>
            </a:endParaRPr>
          </a:p>
          <a:p>
            <a:pPr marL="0" indent="0">
              <a:buNone/>
            </a:pPr>
            <a:r>
              <a:rPr lang="en-NZ" sz="6400" dirty="0">
                <a:solidFill>
                  <a:schemeClr val="bg1"/>
                </a:solidFill>
                <a:latin typeface="Arial" panose="020B0604020202020204" pitchFamily="34" charset="0"/>
                <a:cs typeface="Arial" panose="020B0604020202020204" pitchFamily="34" charset="0"/>
              </a:rPr>
              <a:t>Prayer Apps/Websites</a:t>
            </a:r>
          </a:p>
          <a:p>
            <a:pPr marL="0" indent="0">
              <a:buNone/>
            </a:pPr>
            <a:endParaRPr lang="en-NZ" sz="6400" dirty="0">
              <a:solidFill>
                <a:schemeClr val="bg1"/>
              </a:solidFill>
              <a:latin typeface="Arial" panose="020B0604020202020204" pitchFamily="34" charset="0"/>
              <a:cs typeface="Arial" panose="020B0604020202020204" pitchFamily="34" charset="0"/>
            </a:endParaRPr>
          </a:p>
          <a:p>
            <a:r>
              <a:rPr lang="en-NZ" sz="6400" dirty="0">
                <a:solidFill>
                  <a:schemeClr val="bg1"/>
                </a:solidFill>
                <a:latin typeface="Arial" panose="020B0604020202020204" pitchFamily="34" charset="0"/>
                <a:cs typeface="Arial" panose="020B0604020202020204" pitchFamily="34" charset="0"/>
              </a:rPr>
              <a:t>Catholic Novena App</a:t>
            </a:r>
          </a:p>
          <a:p>
            <a:r>
              <a:rPr lang="en-NZ" sz="6400" dirty="0">
                <a:solidFill>
                  <a:schemeClr val="bg1"/>
                </a:solidFill>
                <a:latin typeface="Arial" panose="020B0604020202020204" pitchFamily="34" charset="0"/>
                <a:cs typeface="Arial" panose="020B0604020202020204" pitchFamily="34" charset="0"/>
              </a:rPr>
              <a:t>Laudate</a:t>
            </a:r>
          </a:p>
          <a:p>
            <a:r>
              <a:rPr lang="en-NZ" sz="6400" dirty="0">
                <a:solidFill>
                  <a:schemeClr val="bg1"/>
                </a:solidFill>
                <a:latin typeface="Arial" panose="020B0604020202020204" pitchFamily="34" charset="0"/>
                <a:cs typeface="Arial" panose="020B0604020202020204" pitchFamily="34" charset="0"/>
              </a:rPr>
              <a:t>Sacred Space</a:t>
            </a:r>
          </a:p>
          <a:p>
            <a:r>
              <a:rPr lang="en-NZ" sz="6400" dirty="0" smtClean="0">
                <a:solidFill>
                  <a:schemeClr val="bg1"/>
                </a:solidFill>
                <a:latin typeface="Arial" panose="020B0604020202020204" pitchFamily="34" charset="0"/>
                <a:cs typeface="Arial" panose="020B0604020202020204" pitchFamily="34" charset="0"/>
              </a:rPr>
              <a:t>Laudate</a:t>
            </a:r>
          </a:p>
          <a:p>
            <a:pPr marL="0" indent="0">
              <a:buNone/>
            </a:pPr>
            <a:endParaRPr lang="en-NZ" sz="6400" dirty="0" smtClean="0">
              <a:solidFill>
                <a:schemeClr val="bg1"/>
              </a:solidFill>
              <a:latin typeface="Arial" panose="020B0604020202020204" pitchFamily="34" charset="0"/>
              <a:cs typeface="Arial" panose="020B0604020202020204" pitchFamily="34" charset="0"/>
            </a:endParaRPr>
          </a:p>
          <a:p>
            <a:pPr marL="0" indent="0">
              <a:buNone/>
            </a:pPr>
            <a:r>
              <a:rPr lang="en-NZ" sz="6400" dirty="0" smtClean="0">
                <a:solidFill>
                  <a:schemeClr val="bg1"/>
                </a:solidFill>
                <a:latin typeface="Arial" panose="020B0604020202020204" pitchFamily="34" charset="0"/>
                <a:cs typeface="Arial" panose="020B0604020202020204" pitchFamily="34" charset="0"/>
              </a:rPr>
              <a:t>Resources:</a:t>
            </a:r>
          </a:p>
          <a:p>
            <a:r>
              <a:rPr lang="en-NZ" sz="6400" dirty="0" smtClean="0">
                <a:solidFill>
                  <a:schemeClr val="bg1"/>
                </a:solidFill>
                <a:latin typeface="Arial" panose="020B0604020202020204" pitchFamily="34" charset="0"/>
                <a:cs typeface="Arial" panose="020B0604020202020204" pitchFamily="34" charset="0"/>
              </a:rPr>
              <a:t>Source4YM</a:t>
            </a:r>
          </a:p>
          <a:p>
            <a:r>
              <a:rPr lang="en-NZ" sz="6400" dirty="0" smtClean="0">
                <a:solidFill>
                  <a:schemeClr val="bg1"/>
                </a:solidFill>
                <a:latin typeface="Arial" panose="020B0604020202020204" pitchFamily="34" charset="0"/>
                <a:cs typeface="Arial" panose="020B0604020202020204" pitchFamily="34" charset="0"/>
              </a:rPr>
              <a:t>Project YM</a:t>
            </a:r>
            <a:endParaRPr lang="en-NZ" sz="6400" dirty="0">
              <a:solidFill>
                <a:schemeClr val="bg1"/>
              </a:solidFill>
              <a:latin typeface="Arial" panose="020B0604020202020204" pitchFamily="34" charset="0"/>
              <a:cs typeface="Arial" panose="020B0604020202020204" pitchFamily="34" charset="0"/>
            </a:endParaRPr>
          </a:p>
          <a:p>
            <a:endParaRPr lang="en-NZ" dirty="0">
              <a:solidFill>
                <a:schemeClr val="bg1"/>
              </a:solidFill>
              <a:latin typeface="Arial" panose="020B0604020202020204" pitchFamily="34" charset="0"/>
              <a:cs typeface="Arial" panose="020B0604020202020204" pitchFamily="34" charset="0"/>
            </a:endParaRPr>
          </a:p>
          <a:p>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Tree>
    <p:extLst>
      <p:ext uri="{BB962C8B-B14F-4D97-AF65-F5344CB8AC3E}">
        <p14:creationId xmlns:p14="http://schemas.microsoft.com/office/powerpoint/2010/main" val="40964025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a:xfrm>
            <a:off x="402632" y="1000680"/>
            <a:ext cx="7886700" cy="4351338"/>
          </a:xfrm>
        </p:spPr>
        <p:txBody>
          <a:bodyPr/>
          <a:lstStyle/>
          <a:p>
            <a:pPr marL="0" indent="0">
              <a:buNone/>
            </a:pPr>
            <a:r>
              <a:rPr lang="en-NZ" dirty="0" smtClean="0">
                <a:solidFill>
                  <a:schemeClr val="bg1"/>
                </a:solidFill>
                <a:cs typeface="Arial" panose="020B0604020202020204" pitchFamily="34" charset="0"/>
              </a:rPr>
              <a:t>Facebook pages</a:t>
            </a:r>
          </a:p>
          <a:p>
            <a:r>
              <a:rPr lang="en-NZ" sz="2200" dirty="0" smtClean="0">
                <a:solidFill>
                  <a:schemeClr val="bg1"/>
                </a:solidFill>
                <a:cs typeface="Arial" panose="020B0604020202020204" pitchFamily="34" charset="0"/>
              </a:rPr>
              <a:t>All Diocesan Pages</a:t>
            </a:r>
          </a:p>
          <a:p>
            <a:pPr lvl="1">
              <a:buFont typeface="Courier New" panose="02070309020205020404" pitchFamily="49" charset="0"/>
              <a:buChar char="o"/>
            </a:pPr>
            <a:r>
              <a:rPr lang="en-NZ" dirty="0" smtClean="0">
                <a:solidFill>
                  <a:schemeClr val="bg1"/>
                </a:solidFill>
                <a:cs typeface="Arial" panose="020B0604020202020204" pitchFamily="34" charset="0"/>
              </a:rPr>
              <a:t> </a:t>
            </a:r>
            <a:r>
              <a:rPr lang="en-NZ" sz="1800" dirty="0" smtClean="0">
                <a:solidFill>
                  <a:schemeClr val="bg1"/>
                </a:solidFill>
                <a:cs typeface="Arial" panose="020B0604020202020204" pitchFamily="34" charset="0"/>
              </a:rPr>
              <a:t>Auckland Catholic Youth and Young Adult Ministry Team</a:t>
            </a:r>
          </a:p>
          <a:p>
            <a:pPr lvl="1">
              <a:buFont typeface="Courier New" panose="02070309020205020404" pitchFamily="49" charset="0"/>
              <a:buChar char="o"/>
            </a:pPr>
            <a:r>
              <a:rPr lang="en-NZ" sz="1800" dirty="0" smtClean="0">
                <a:solidFill>
                  <a:schemeClr val="bg1"/>
                </a:solidFill>
                <a:cs typeface="Arial" panose="020B0604020202020204" pitchFamily="34" charset="0"/>
              </a:rPr>
              <a:t>CYT (Christchurch Youth Team)</a:t>
            </a:r>
          </a:p>
          <a:p>
            <a:pPr lvl="1">
              <a:buFont typeface="Courier New" panose="02070309020205020404" pitchFamily="49" charset="0"/>
              <a:buChar char="o"/>
            </a:pPr>
            <a:r>
              <a:rPr lang="en-NZ" sz="1800" dirty="0" smtClean="0">
                <a:solidFill>
                  <a:schemeClr val="bg1"/>
                </a:solidFill>
                <a:cs typeface="Arial" panose="020B0604020202020204" pitchFamily="34" charset="0"/>
              </a:rPr>
              <a:t>Young Church </a:t>
            </a:r>
            <a:r>
              <a:rPr lang="en-NZ" sz="1800" dirty="0">
                <a:solidFill>
                  <a:schemeClr val="bg1"/>
                </a:solidFill>
                <a:cs typeface="Arial" panose="020B0604020202020204" pitchFamily="34" charset="0"/>
              </a:rPr>
              <a:t>- </a:t>
            </a:r>
            <a:r>
              <a:rPr lang="en-NZ" sz="1800" dirty="0" smtClean="0">
                <a:solidFill>
                  <a:schemeClr val="bg1"/>
                </a:solidFill>
                <a:cs typeface="Arial" panose="020B0604020202020204" pitchFamily="34" charset="0"/>
              </a:rPr>
              <a:t>Archdiocese Of Wellington</a:t>
            </a:r>
          </a:p>
          <a:p>
            <a:pPr lvl="1">
              <a:buFont typeface="Courier New" panose="02070309020205020404" pitchFamily="49" charset="0"/>
              <a:buChar char="o"/>
            </a:pPr>
            <a:r>
              <a:rPr lang="en-NZ" sz="1800" dirty="0" smtClean="0">
                <a:solidFill>
                  <a:schemeClr val="bg1"/>
                </a:solidFill>
                <a:cs typeface="Arial" panose="020B0604020202020204" pitchFamily="34" charset="0"/>
              </a:rPr>
              <a:t>Catholic Youth Office</a:t>
            </a:r>
          </a:p>
          <a:p>
            <a:pPr marL="457200" lvl="1" indent="0">
              <a:buNone/>
            </a:pPr>
            <a:r>
              <a:rPr lang="en-NZ" sz="1800" dirty="0" smtClean="0">
                <a:solidFill>
                  <a:schemeClr val="bg1"/>
                </a:solidFill>
                <a:cs typeface="Arial" panose="020B0604020202020204" pitchFamily="34" charset="0"/>
              </a:rPr>
              <a:t>And more……………….</a:t>
            </a:r>
          </a:p>
          <a:p>
            <a:r>
              <a:rPr lang="en-NZ" sz="2200" dirty="0" smtClean="0">
                <a:solidFill>
                  <a:schemeClr val="bg1"/>
                </a:solidFill>
                <a:cs typeface="Arial" panose="020B0604020202020204" pitchFamily="34" charset="0"/>
              </a:rPr>
              <a:t>Pages of Bishop’s/Priests/Religious</a:t>
            </a:r>
          </a:p>
          <a:p>
            <a:r>
              <a:rPr lang="en-NZ" sz="2200" dirty="0" smtClean="0">
                <a:solidFill>
                  <a:schemeClr val="bg1"/>
                </a:solidFill>
                <a:cs typeface="Arial" panose="020B0604020202020204" pitchFamily="34" charset="0"/>
              </a:rPr>
              <a:t>Readings for the Sunday</a:t>
            </a:r>
          </a:p>
          <a:p>
            <a:endParaRPr lang="en-NZ" sz="2200" dirty="0" smtClean="0">
              <a:solidFill>
                <a:schemeClr val="bg1"/>
              </a:solidFill>
              <a:cs typeface="Arial" panose="020B0604020202020204" pitchFamily="34" charset="0"/>
            </a:endParaRPr>
          </a:p>
          <a:p>
            <a:endParaRPr lang="en-NZ" sz="2200" dirty="0" smtClean="0">
              <a:solidFill>
                <a:schemeClr val="bg1"/>
              </a:solidFill>
              <a:cs typeface="Arial" panose="020B0604020202020204" pitchFamily="34" charset="0"/>
            </a:endParaRPr>
          </a:p>
          <a:p>
            <a:pPr marL="0" indent="0">
              <a:buNone/>
            </a:pPr>
            <a:endParaRPr lang="en-NZ" sz="2200" dirty="0" smtClean="0">
              <a:solidFill>
                <a:schemeClr val="bg1"/>
              </a:solidFill>
              <a:latin typeface="Arial" panose="020B0604020202020204" pitchFamily="34" charset="0"/>
              <a:cs typeface="Arial" panose="020B0604020202020204" pitchFamily="34" charset="0"/>
            </a:endParaRPr>
          </a:p>
          <a:p>
            <a:pPr lvl="1">
              <a:buFont typeface="Courier New" panose="02070309020205020404" pitchFamily="49" charset="0"/>
              <a:buChar char="o"/>
            </a:pPr>
            <a:endParaRPr lang="en-NZ" sz="1800"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
        <p:nvSpPr>
          <p:cNvPr id="4" name="TextBox 3"/>
          <p:cNvSpPr txBox="1"/>
          <p:nvPr/>
        </p:nvSpPr>
        <p:spPr>
          <a:xfrm>
            <a:off x="777447" y="4126309"/>
            <a:ext cx="11023600" cy="1569660"/>
          </a:xfrm>
          <a:prstGeom prst="rect">
            <a:avLst/>
          </a:prstGeom>
          <a:noFill/>
        </p:spPr>
        <p:txBody>
          <a:bodyPr wrap="square" rtlCol="0">
            <a:spAutoFit/>
          </a:bodyPr>
          <a:lstStyle/>
          <a:p>
            <a:pPr marL="342900" indent="-342900">
              <a:buFont typeface="Courier New" panose="02070309020205020404" pitchFamily="49" charset="0"/>
              <a:buChar char="o"/>
            </a:pPr>
            <a:endParaRPr lang="en-US" sz="2400" dirty="0">
              <a:solidFill>
                <a:schemeClr val="bg1"/>
              </a:solidFill>
            </a:endParaRPr>
          </a:p>
          <a:p>
            <a:pPr marL="342900" indent="-342900">
              <a:buFont typeface="Courier New" panose="02070309020205020404" pitchFamily="49" charset="0"/>
              <a:buChar char="o"/>
            </a:pPr>
            <a:r>
              <a:rPr lang="en-US" dirty="0" smtClean="0">
                <a:solidFill>
                  <a:schemeClr val="bg1"/>
                </a:solidFill>
                <a:ea typeface="Because I am Happy" pitchFamily="2" charset="-128"/>
                <a:cs typeface="Because I am Happy" pitchFamily="2" charset="-128"/>
              </a:rPr>
              <a:t>Living the Word – Fr Frank Bird</a:t>
            </a:r>
          </a:p>
          <a:p>
            <a:pPr marL="342900" indent="-342900">
              <a:buFont typeface="Courier New" panose="02070309020205020404" pitchFamily="49" charset="0"/>
              <a:buChar char="o"/>
            </a:pPr>
            <a:r>
              <a:rPr lang="en-US" dirty="0" smtClean="0">
                <a:solidFill>
                  <a:schemeClr val="bg1"/>
                </a:solidFill>
                <a:ea typeface="Because I am Happy" pitchFamily="2" charset="-128"/>
                <a:cs typeface="Because I am Happy" pitchFamily="2" charset="-128"/>
              </a:rPr>
              <a:t>Sunday </a:t>
            </a:r>
            <a:r>
              <a:rPr lang="en-US" dirty="0" err="1" smtClean="0">
                <a:solidFill>
                  <a:schemeClr val="bg1"/>
                </a:solidFill>
                <a:ea typeface="Because I am Happy" pitchFamily="2" charset="-128"/>
                <a:cs typeface="Because I am Happy" pitchFamily="2" charset="-128"/>
              </a:rPr>
              <a:t>Sunday</a:t>
            </a:r>
            <a:r>
              <a:rPr lang="en-US" dirty="0" smtClean="0">
                <a:solidFill>
                  <a:schemeClr val="bg1"/>
                </a:solidFill>
                <a:ea typeface="Because I am Happy" pitchFamily="2" charset="-128"/>
                <a:cs typeface="Because I am Happy" pitchFamily="2" charset="-128"/>
              </a:rPr>
              <a:t> </a:t>
            </a:r>
            <a:r>
              <a:rPr lang="en-US" dirty="0" err="1" smtClean="0">
                <a:solidFill>
                  <a:schemeClr val="bg1"/>
                </a:solidFill>
                <a:ea typeface="Because I am Happy" pitchFamily="2" charset="-128"/>
                <a:cs typeface="Because I am Happy" pitchFamily="2" charset="-128"/>
              </a:rPr>
              <a:t>Sunday</a:t>
            </a:r>
            <a:r>
              <a:rPr lang="en-US" dirty="0" smtClean="0">
                <a:solidFill>
                  <a:schemeClr val="bg1"/>
                </a:solidFill>
                <a:ea typeface="Because I am Happy" pitchFamily="2" charset="-128"/>
                <a:cs typeface="Because I am Happy" pitchFamily="2" charset="-128"/>
              </a:rPr>
              <a:t> Podcast – Mark Hart</a:t>
            </a:r>
          </a:p>
          <a:p>
            <a:pPr marL="342900" indent="-342900">
              <a:buFont typeface="Courier New" panose="02070309020205020404" pitchFamily="49" charset="0"/>
              <a:buChar char="o"/>
            </a:pPr>
            <a:r>
              <a:rPr lang="en-US" dirty="0" smtClean="0">
                <a:solidFill>
                  <a:schemeClr val="bg1"/>
                </a:solidFill>
                <a:ea typeface="Because I am Happy" pitchFamily="2" charset="-128"/>
                <a:cs typeface="Because I am Happy" pitchFamily="2" charset="-128"/>
              </a:rPr>
              <a:t>Ascension Press – Jeff </a:t>
            </a:r>
            <a:r>
              <a:rPr lang="en-US" dirty="0" err="1" smtClean="0">
                <a:solidFill>
                  <a:schemeClr val="bg1"/>
                </a:solidFill>
                <a:ea typeface="Because I am Happy" pitchFamily="2" charset="-128"/>
                <a:cs typeface="Because I am Happy" pitchFamily="2" charset="-128"/>
              </a:rPr>
              <a:t>Cavins</a:t>
            </a:r>
            <a:endParaRPr lang="en-US" dirty="0">
              <a:solidFill>
                <a:schemeClr val="bg1"/>
              </a:solidFill>
              <a:ea typeface="Because I am Happy" pitchFamily="2" charset="-128"/>
              <a:cs typeface="Because I am Happy" pitchFamily="2" charset="-128"/>
            </a:endParaRPr>
          </a:p>
          <a:p>
            <a:pPr marL="342900" indent="-342900">
              <a:buFont typeface="Courier New" panose="02070309020205020404" pitchFamily="49" charset="0"/>
              <a:buChar char="o"/>
            </a:pPr>
            <a:r>
              <a:rPr lang="en-NZ" dirty="0">
                <a:solidFill>
                  <a:schemeClr val="bg1"/>
                </a:solidFill>
                <a:latin typeface="Arial" panose="020B0604020202020204" pitchFamily="34" charset="0"/>
                <a:cs typeface="Arial" panose="020B0604020202020204" pitchFamily="34" charset="0"/>
              </a:rPr>
              <a:t>Blessed Is </a:t>
            </a:r>
            <a:r>
              <a:rPr lang="en-NZ" dirty="0" smtClean="0">
                <a:solidFill>
                  <a:schemeClr val="bg1"/>
                </a:solidFill>
                <a:latin typeface="Arial" panose="020B0604020202020204" pitchFamily="34" charset="0"/>
                <a:cs typeface="Arial" panose="020B0604020202020204" pitchFamily="34" charset="0"/>
              </a:rPr>
              <a:t>She</a:t>
            </a:r>
            <a:r>
              <a:rPr lang="en-NZ" dirty="0">
                <a:solidFill>
                  <a:schemeClr val="bg1"/>
                </a:solidFill>
                <a:ea typeface="Because I am Happy" pitchFamily="2" charset="-128"/>
                <a:cs typeface="Because I am Happy" pitchFamily="2" charset="-128"/>
              </a:rPr>
              <a:t> </a:t>
            </a:r>
            <a:r>
              <a:rPr lang="en-NZ" dirty="0" smtClean="0">
                <a:solidFill>
                  <a:schemeClr val="bg1"/>
                </a:solidFill>
                <a:ea typeface="Because I am Happy" pitchFamily="2" charset="-128"/>
                <a:cs typeface="Because I am Happy" pitchFamily="2" charset="-128"/>
              </a:rPr>
              <a:t>(Daily Mass readings and reflections)</a:t>
            </a:r>
            <a:endParaRPr lang="en-NZ"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80611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NZ" dirty="0" smtClean="0">
                <a:solidFill>
                  <a:schemeClr val="bg1"/>
                </a:solidFill>
                <a:latin typeface="Arial" panose="020B0604020202020204" pitchFamily="34" charset="0"/>
                <a:cs typeface="Arial" panose="020B0604020202020204" pitchFamily="34" charset="0"/>
              </a:rPr>
              <a:t>Introduction of the workshop</a:t>
            </a: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Tree>
    <p:extLst>
      <p:ext uri="{BB962C8B-B14F-4D97-AF65-F5344CB8AC3E}">
        <p14:creationId xmlns:p14="http://schemas.microsoft.com/office/powerpoint/2010/main" val="3279763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a:xfrm>
            <a:off x="641529" y="679405"/>
            <a:ext cx="7886700" cy="4351338"/>
          </a:xfrm>
        </p:spPr>
        <p:txBody>
          <a:bodyPr/>
          <a:lstStyle/>
          <a:p>
            <a:pPr marL="0" indent="0">
              <a:buNone/>
            </a:pPr>
            <a:r>
              <a:rPr lang="en-US" dirty="0" smtClean="0">
                <a:solidFill>
                  <a:schemeClr val="bg1"/>
                </a:solidFill>
                <a:latin typeface="Arial" panose="020B0604020202020204" pitchFamily="34" charset="0"/>
                <a:cs typeface="Arial" panose="020B0604020202020204" pitchFamily="34" charset="0"/>
              </a:rPr>
              <a:t>Challenge No 2</a:t>
            </a:r>
          </a:p>
          <a:p>
            <a:pPr marL="0" indent="0">
              <a:buNone/>
            </a:pPr>
            <a:endParaRPr lang="en-US" sz="2000" dirty="0">
              <a:solidFill>
                <a:schemeClr val="bg1"/>
              </a:solidFill>
              <a:latin typeface="Arial" panose="020B0604020202020204" pitchFamily="34" charset="0"/>
              <a:cs typeface="Arial" panose="020B0604020202020204" pitchFamily="34" charset="0"/>
            </a:endParaRPr>
          </a:p>
          <a:p>
            <a:pPr>
              <a:buFontTx/>
              <a:buChar char="-"/>
            </a:pPr>
            <a:r>
              <a:rPr lang="en-US" sz="2000" dirty="0" smtClean="0">
                <a:solidFill>
                  <a:schemeClr val="bg1"/>
                </a:solidFill>
                <a:latin typeface="Arial" panose="020B0604020202020204" pitchFamily="34" charset="0"/>
                <a:cs typeface="Arial" panose="020B0604020202020204" pitchFamily="34" charset="0"/>
              </a:rPr>
              <a:t>Take a selfie or a boomerang or two or three people around you and post it to social media (of your choice) using the hashtags #ACYFNZ #Kanohi2Kanohi #</a:t>
            </a:r>
            <a:r>
              <a:rPr lang="en-US" sz="2000" dirty="0" err="1" smtClean="0">
                <a:solidFill>
                  <a:schemeClr val="bg1"/>
                </a:solidFill>
                <a:latin typeface="Arial" panose="020B0604020202020204" pitchFamily="34" charset="0"/>
                <a:cs typeface="Arial" panose="020B0604020202020204" pitchFamily="34" charset="0"/>
              </a:rPr>
              <a:t>DigitalDisciples</a:t>
            </a:r>
            <a:endParaRPr lang="en-US" sz="2000" dirty="0">
              <a:solidFill>
                <a:schemeClr val="bg1"/>
              </a:solidFill>
              <a:latin typeface="Arial" panose="020B0604020202020204" pitchFamily="34" charset="0"/>
              <a:cs typeface="Arial" panose="020B0604020202020204" pitchFamily="34" charset="0"/>
            </a:endParaRPr>
          </a:p>
          <a:p>
            <a:pPr marL="0" indent="0">
              <a:buNone/>
            </a:pP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Tree>
    <p:extLst>
      <p:ext uri="{BB962C8B-B14F-4D97-AF65-F5344CB8AC3E}">
        <p14:creationId xmlns:p14="http://schemas.microsoft.com/office/powerpoint/2010/main" val="31197129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a:xfrm>
            <a:off x="641529" y="679405"/>
            <a:ext cx="7886700" cy="4351338"/>
          </a:xfrm>
        </p:spPr>
        <p:txBody>
          <a:bodyPr/>
          <a:lstStyle/>
          <a:p>
            <a:pPr marL="0" indent="0">
              <a:buNone/>
            </a:pPr>
            <a:r>
              <a:rPr lang="en-US" dirty="0" smtClean="0">
                <a:solidFill>
                  <a:schemeClr val="bg1"/>
                </a:solidFill>
                <a:latin typeface="Arial" panose="020B0604020202020204" pitchFamily="34" charset="0"/>
                <a:cs typeface="Arial" panose="020B0604020202020204" pitchFamily="34" charset="0"/>
              </a:rPr>
              <a:t>Challenge No 2</a:t>
            </a:r>
          </a:p>
          <a:p>
            <a:pPr marL="0" indent="0">
              <a:buNone/>
            </a:pPr>
            <a:endParaRPr lang="en-US" dirty="0">
              <a:solidFill>
                <a:schemeClr val="bg1"/>
              </a:solidFill>
              <a:latin typeface="Arial" panose="020B0604020202020204" pitchFamily="34" charset="0"/>
              <a:cs typeface="Arial" panose="020B0604020202020204" pitchFamily="34" charset="0"/>
            </a:endParaRPr>
          </a:p>
          <a:p>
            <a:pPr marL="0" indent="0">
              <a:buNone/>
            </a:pPr>
            <a:r>
              <a:rPr lang="en-US" dirty="0" smtClean="0">
                <a:solidFill>
                  <a:schemeClr val="bg1"/>
                </a:solidFill>
                <a:latin typeface="Arial" panose="020B0604020202020204" pitchFamily="34" charset="0"/>
                <a:cs typeface="Arial" panose="020B0604020202020204" pitchFamily="34" charset="0"/>
              </a:rPr>
              <a:t>Take a video of the people around you. Three people and get them to talk about their highlight of the Festival in one word.</a:t>
            </a:r>
          </a:p>
          <a:p>
            <a:pPr marL="0" indent="0">
              <a:buNone/>
            </a:pPr>
            <a:endParaRPr lang="en-US" dirty="0">
              <a:solidFill>
                <a:schemeClr val="bg1"/>
              </a:solidFill>
              <a:latin typeface="Arial" panose="020B0604020202020204" pitchFamily="34" charset="0"/>
              <a:cs typeface="Arial" panose="020B0604020202020204" pitchFamily="34" charset="0"/>
            </a:endParaRPr>
          </a:p>
          <a:p>
            <a:pPr marL="0" indent="0">
              <a:buNone/>
            </a:pP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Tree>
    <p:extLst>
      <p:ext uri="{BB962C8B-B14F-4D97-AF65-F5344CB8AC3E}">
        <p14:creationId xmlns:p14="http://schemas.microsoft.com/office/powerpoint/2010/main" val="4675129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a:xfrm>
            <a:off x="616815" y="835924"/>
            <a:ext cx="7886700" cy="4351338"/>
          </a:xfrm>
        </p:spPr>
        <p:txBody>
          <a:bodyPr>
            <a:normAutofit fontScale="85000" lnSpcReduction="10000"/>
          </a:bodyPr>
          <a:lstStyle/>
          <a:p>
            <a:pPr marL="0" indent="0" algn="ctr">
              <a:buNone/>
            </a:pPr>
            <a:r>
              <a:rPr lang="en-US" dirty="0" smtClean="0">
                <a:solidFill>
                  <a:schemeClr val="bg1"/>
                </a:solidFill>
                <a:latin typeface="Arial" panose="020B0604020202020204" pitchFamily="34" charset="0"/>
                <a:cs typeface="Arial" panose="020B0604020202020204" pitchFamily="34" charset="0"/>
              </a:rPr>
              <a:t>Prayer</a:t>
            </a:r>
          </a:p>
          <a:p>
            <a:pPr marL="0" indent="0">
              <a:buNone/>
            </a:pPr>
            <a:endParaRPr lang="en-US" dirty="0" smtClean="0">
              <a:solidFill>
                <a:schemeClr val="bg1"/>
              </a:solidFill>
              <a:latin typeface="Arial" panose="020B0604020202020204" pitchFamily="34" charset="0"/>
              <a:cs typeface="Arial" panose="020B0604020202020204" pitchFamily="34" charset="0"/>
            </a:endParaRPr>
          </a:p>
          <a:p>
            <a:pPr marL="0" indent="0" algn="ctr">
              <a:buNone/>
            </a:pPr>
            <a:r>
              <a:rPr lang="en-NZ" dirty="0">
                <a:solidFill>
                  <a:schemeClr val="bg1"/>
                </a:solidFill>
                <a:latin typeface="Arial" panose="020B0604020202020204" pitchFamily="34" charset="0"/>
                <a:cs typeface="Arial" panose="020B0604020202020204" pitchFamily="34" charset="0"/>
              </a:rPr>
              <a:t>Christ has no online presence but yours,</a:t>
            </a:r>
          </a:p>
          <a:p>
            <a:pPr marL="0" indent="0" algn="ctr">
              <a:buNone/>
            </a:pPr>
            <a:r>
              <a:rPr lang="en-NZ" dirty="0">
                <a:solidFill>
                  <a:schemeClr val="bg1"/>
                </a:solidFill>
                <a:latin typeface="Arial" panose="020B0604020202020204" pitchFamily="34" charset="0"/>
                <a:cs typeface="Arial" panose="020B0604020202020204" pitchFamily="34" charset="0"/>
              </a:rPr>
              <a:t>No blog, no Facebook page but yours,</a:t>
            </a:r>
          </a:p>
          <a:p>
            <a:pPr marL="0" indent="0" algn="ctr">
              <a:buNone/>
            </a:pPr>
            <a:r>
              <a:rPr lang="en-NZ" dirty="0">
                <a:solidFill>
                  <a:schemeClr val="bg1"/>
                </a:solidFill>
                <a:latin typeface="Arial" panose="020B0604020202020204" pitchFamily="34" charset="0"/>
                <a:cs typeface="Arial" panose="020B0604020202020204" pitchFamily="34" charset="0"/>
              </a:rPr>
              <a:t>Yours are the tweets through </a:t>
            </a:r>
            <a:endParaRPr lang="en-NZ" dirty="0" smtClean="0">
              <a:solidFill>
                <a:schemeClr val="bg1"/>
              </a:solidFill>
              <a:latin typeface="Arial" panose="020B0604020202020204" pitchFamily="34" charset="0"/>
              <a:cs typeface="Arial" panose="020B0604020202020204" pitchFamily="34" charset="0"/>
            </a:endParaRPr>
          </a:p>
          <a:p>
            <a:pPr marL="0" indent="0" algn="ctr">
              <a:buNone/>
            </a:pPr>
            <a:r>
              <a:rPr lang="en-NZ" dirty="0" smtClean="0">
                <a:solidFill>
                  <a:schemeClr val="bg1"/>
                </a:solidFill>
                <a:latin typeface="Arial" panose="020B0604020202020204" pitchFamily="34" charset="0"/>
                <a:cs typeface="Arial" panose="020B0604020202020204" pitchFamily="34" charset="0"/>
              </a:rPr>
              <a:t>which </a:t>
            </a:r>
            <a:r>
              <a:rPr lang="en-NZ" dirty="0">
                <a:solidFill>
                  <a:schemeClr val="bg1"/>
                </a:solidFill>
                <a:latin typeface="Arial" panose="020B0604020202020204" pitchFamily="34" charset="0"/>
                <a:cs typeface="Arial" panose="020B0604020202020204" pitchFamily="34" charset="0"/>
              </a:rPr>
              <a:t>love touches this world,</a:t>
            </a:r>
          </a:p>
          <a:p>
            <a:pPr marL="0" indent="0" algn="ctr">
              <a:buNone/>
            </a:pPr>
            <a:r>
              <a:rPr lang="en-NZ" dirty="0">
                <a:solidFill>
                  <a:schemeClr val="bg1"/>
                </a:solidFill>
                <a:latin typeface="Arial" panose="020B0604020202020204" pitchFamily="34" charset="0"/>
                <a:cs typeface="Arial" panose="020B0604020202020204" pitchFamily="34" charset="0"/>
              </a:rPr>
              <a:t>Yours are the posts through which the Gospel is shared,</a:t>
            </a:r>
          </a:p>
          <a:p>
            <a:pPr marL="0" indent="0" algn="ctr">
              <a:buNone/>
            </a:pPr>
            <a:r>
              <a:rPr lang="en-NZ" dirty="0">
                <a:solidFill>
                  <a:schemeClr val="bg1"/>
                </a:solidFill>
                <a:latin typeface="Arial" panose="020B0604020202020204" pitchFamily="34" charset="0"/>
                <a:cs typeface="Arial" panose="020B0604020202020204" pitchFamily="34" charset="0"/>
              </a:rPr>
              <a:t>Yours are the updates through which hope is revealed.</a:t>
            </a:r>
          </a:p>
          <a:p>
            <a:pPr marL="0" indent="0" algn="ctr">
              <a:buNone/>
            </a:pPr>
            <a:r>
              <a:rPr lang="en-NZ" dirty="0">
                <a:solidFill>
                  <a:schemeClr val="bg1"/>
                </a:solidFill>
                <a:latin typeface="Arial" panose="020B0604020202020204" pitchFamily="34" charset="0"/>
                <a:cs typeface="Arial" panose="020B0604020202020204" pitchFamily="34" charset="0"/>
              </a:rPr>
              <a:t>Christ has no online presence but yours,</a:t>
            </a:r>
          </a:p>
          <a:p>
            <a:pPr marL="0" indent="0" algn="ctr">
              <a:buNone/>
            </a:pPr>
            <a:r>
              <a:rPr lang="en-NZ" dirty="0">
                <a:solidFill>
                  <a:schemeClr val="bg1"/>
                </a:solidFill>
                <a:latin typeface="Arial" panose="020B0604020202020204" pitchFamily="34" charset="0"/>
                <a:cs typeface="Arial" panose="020B0604020202020204" pitchFamily="34" charset="0"/>
              </a:rPr>
              <a:t>No blog, no Facebook page but yours.</a:t>
            </a:r>
          </a:p>
          <a:p>
            <a:pPr marL="0" indent="0">
              <a:buNone/>
            </a:pPr>
            <a:endParaRPr lang="en-US" dirty="0" smtClean="0">
              <a:solidFill>
                <a:schemeClr val="bg1"/>
              </a:solidFill>
              <a:latin typeface="Arial" panose="020B0604020202020204" pitchFamily="34" charset="0"/>
              <a:cs typeface="Arial" panose="020B0604020202020204" pitchFamily="34" charset="0"/>
            </a:endParaRPr>
          </a:p>
          <a:p>
            <a:pPr marL="0" indent="0">
              <a:buNone/>
            </a:pP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Tree>
    <p:extLst>
      <p:ext uri="{BB962C8B-B14F-4D97-AF65-F5344CB8AC3E}">
        <p14:creationId xmlns:p14="http://schemas.microsoft.com/office/powerpoint/2010/main" val="9055699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xmlns="" id="{B30A46D6-4F68-4F7A-A7E2-5414413DEA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907355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US" dirty="0" smtClean="0">
                <a:solidFill>
                  <a:schemeClr val="bg1"/>
                </a:solidFill>
                <a:latin typeface="Arial" panose="020B0604020202020204" pitchFamily="34" charset="0"/>
                <a:cs typeface="Arial" panose="020B0604020202020204" pitchFamily="34" charset="0"/>
              </a:rPr>
              <a:t>What is a disciple? </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p:txBody>
          <a:bodyPr/>
          <a:lstStyle/>
          <a:p>
            <a:pPr marL="0" indent="0">
              <a:buNone/>
            </a:pPr>
            <a:r>
              <a:rPr lang="en-US" dirty="0" smtClean="0">
                <a:solidFill>
                  <a:schemeClr val="bg1"/>
                </a:solidFill>
                <a:latin typeface="Arial" panose="020B0604020202020204" pitchFamily="34" charset="0"/>
                <a:cs typeface="Arial" panose="020B0604020202020204" pitchFamily="34" charset="0"/>
              </a:rPr>
              <a:t>What comes to your mind, when you hear the word ‘disciple?’</a:t>
            </a: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Tree>
    <p:extLst>
      <p:ext uri="{BB962C8B-B14F-4D97-AF65-F5344CB8AC3E}">
        <p14:creationId xmlns:p14="http://schemas.microsoft.com/office/powerpoint/2010/main" val="19499958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US" dirty="0" smtClean="0">
                <a:solidFill>
                  <a:schemeClr val="bg1"/>
                </a:solidFill>
                <a:latin typeface="Arial" panose="020B0604020202020204" pitchFamily="34" charset="0"/>
                <a:cs typeface="Arial" panose="020B0604020202020204" pitchFamily="34" charset="0"/>
              </a:rPr>
              <a:t>What is a disciple? </a:t>
            </a:r>
            <a:endParaRPr lang="en-NZ" dirty="0">
              <a:solidFill>
                <a:schemeClr val="bg1"/>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D0FC8149-04E9-477B-88C5-BDB7756FBD67}"/>
              </a:ext>
            </a:extLst>
          </p:cNvPr>
          <p:cNvSpPr>
            <a:spLocks noGrp="1"/>
          </p:cNvSpPr>
          <p:nvPr>
            <p:ph idx="1"/>
          </p:nvPr>
        </p:nvSpPr>
        <p:spPr/>
        <p:txBody>
          <a:bodyPr/>
          <a:lstStyle/>
          <a:p>
            <a:pPr marL="0" indent="0">
              <a:buNone/>
            </a:pPr>
            <a:r>
              <a:rPr lang="en-US" dirty="0" smtClean="0">
                <a:solidFill>
                  <a:schemeClr val="bg1"/>
                </a:solidFill>
                <a:latin typeface="Arial" panose="020B0604020202020204" pitchFamily="34" charset="0"/>
                <a:cs typeface="Arial" panose="020B0604020202020204" pitchFamily="34" charset="0"/>
              </a:rPr>
              <a:t>What comes to your mind, when you hear the word ‘disciple?’</a:t>
            </a: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Tree>
    <p:extLst>
      <p:ext uri="{BB962C8B-B14F-4D97-AF65-F5344CB8AC3E}">
        <p14:creationId xmlns:p14="http://schemas.microsoft.com/office/powerpoint/2010/main" val="3250236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US" dirty="0" smtClean="0">
                <a:solidFill>
                  <a:schemeClr val="bg1"/>
                </a:solidFill>
                <a:latin typeface="Arial" panose="020B0604020202020204" pitchFamily="34" charset="0"/>
                <a:cs typeface="Arial" panose="020B0604020202020204" pitchFamily="34" charset="0"/>
              </a:rPr>
              <a:t>Life is an adventure</a:t>
            </a: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
        <p:nvSpPr>
          <p:cNvPr id="8" name="AutoShape 8" descr="https://lh5.googleusercontent.com/B7E1ibfl32CKWUlVm_uBt2-llkcVe0r3vIYYPloJsPIwo8JihZRYIh-c46vHg1DcnPrIJAcPbb4Z3EqQOpdDGiYa2outjpeTteAIrKGvG7d30_PlEJAgtOO_epky9ybSxGCyjlxO"/>
          <p:cNvSpPr>
            <a:spLocks noChangeAspect="1" noChangeArrowheads="1"/>
          </p:cNvSpPr>
          <p:nvPr/>
        </p:nvSpPr>
        <p:spPr bwMode="auto">
          <a:xfrm>
            <a:off x="120650" y="-990600"/>
            <a:ext cx="5943600" cy="25527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pic>
        <p:nvPicPr>
          <p:cNvPr id="1034" name="Picture 10" descr="Image result for i am going on an advent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650" y="1374666"/>
            <a:ext cx="6267643" cy="5118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53778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p:txBody>
          <a:bodyPr/>
          <a:lstStyle/>
          <a:p>
            <a:r>
              <a:rPr lang="en-US" dirty="0" smtClean="0">
                <a:solidFill>
                  <a:schemeClr val="bg1"/>
                </a:solidFill>
                <a:latin typeface="Arial" panose="020B0604020202020204" pitchFamily="34" charset="0"/>
                <a:cs typeface="Arial" panose="020B0604020202020204" pitchFamily="34" charset="0"/>
              </a:rPr>
              <a:t>Jesus calls us to follow him</a:t>
            </a:r>
            <a:endParaRPr lang="en-NZ"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
        <p:nvSpPr>
          <p:cNvPr id="8" name="AutoShape 8" descr="https://lh5.googleusercontent.com/B7E1ibfl32CKWUlVm_uBt2-llkcVe0r3vIYYPloJsPIwo8JihZRYIh-c46vHg1DcnPrIJAcPbb4Z3EqQOpdDGiYa2outjpeTteAIrKGvG7d30_PlEJAgtOO_epky9ybSxGCyjlxO"/>
          <p:cNvSpPr>
            <a:spLocks noChangeAspect="1" noChangeArrowheads="1"/>
          </p:cNvSpPr>
          <p:nvPr/>
        </p:nvSpPr>
        <p:spPr bwMode="auto">
          <a:xfrm>
            <a:off x="120650" y="-990600"/>
            <a:ext cx="5943600" cy="25527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724" y="1453336"/>
            <a:ext cx="4691452" cy="4990906"/>
          </a:xfrm>
          <a:prstGeom prst="rect">
            <a:avLst/>
          </a:prstGeom>
        </p:spPr>
      </p:pic>
      <p:sp>
        <p:nvSpPr>
          <p:cNvPr id="6" name="Title 1">
            <a:extLst>
              <a:ext uri="{FF2B5EF4-FFF2-40B4-BE49-F238E27FC236}">
                <a16:creationId xmlns:a16="http://schemas.microsoft.com/office/drawing/2014/main" xmlns="" id="{8E6BEF5A-F020-4819-8A0F-F4D971F94942}"/>
              </a:ext>
            </a:extLst>
          </p:cNvPr>
          <p:cNvSpPr txBox="1">
            <a:spLocks/>
          </p:cNvSpPr>
          <p:nvPr/>
        </p:nvSpPr>
        <p:spPr>
          <a:xfrm>
            <a:off x="5556250" y="1690689"/>
            <a:ext cx="3077174" cy="398252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dirty="0" smtClean="0">
                <a:solidFill>
                  <a:schemeClr val="bg1"/>
                </a:solidFill>
                <a:latin typeface="Arial" panose="020B0604020202020204" pitchFamily="34" charset="0"/>
                <a:cs typeface="Arial" panose="020B0604020202020204" pitchFamily="34" charset="0"/>
              </a:rPr>
              <a:t>To identify as a Catholic in word and deed, especially in how we live, love and forgive online and in person, not in bling or Jesus’ images</a:t>
            </a:r>
            <a:endParaRPr lang="en-NZ" sz="16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67813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EF5A-F020-4819-8A0F-F4D971F94942}"/>
              </a:ext>
            </a:extLst>
          </p:cNvPr>
          <p:cNvSpPr>
            <a:spLocks noGrp="1"/>
          </p:cNvSpPr>
          <p:nvPr>
            <p:ph type="title"/>
          </p:nvPr>
        </p:nvSpPr>
        <p:spPr>
          <a:xfrm>
            <a:off x="770318" y="2258321"/>
            <a:ext cx="7886700" cy="1325563"/>
          </a:xfrm>
        </p:spPr>
        <p:txBody>
          <a:bodyPr>
            <a:noAutofit/>
          </a:bodyPr>
          <a:lstStyle/>
          <a:p>
            <a:r>
              <a:rPr lang="en-NZ" sz="2800" dirty="0">
                <a:solidFill>
                  <a:schemeClr val="bg1"/>
                </a:solidFill>
              </a:rPr>
              <a:t>“Christ has confidence in young people and entrusts them with the very future of his mission, ‘Go and make disciples.’ Go beyond the confines of what is humanly possible and create a world of brothers and sisters! And young people have confidence in Christ: they are not afraid to risk for him the only life they have, because they know they will not be </a:t>
            </a:r>
            <a:r>
              <a:rPr lang="en-NZ" sz="2800" dirty="0" smtClean="0">
                <a:solidFill>
                  <a:schemeClr val="bg1"/>
                </a:solidFill>
              </a:rPr>
              <a:t>disappointed.”</a:t>
            </a:r>
            <a:br>
              <a:rPr lang="en-NZ" sz="2800" dirty="0" smtClean="0">
                <a:solidFill>
                  <a:schemeClr val="bg1"/>
                </a:solidFill>
              </a:rPr>
            </a:br>
            <a:r>
              <a:rPr lang="en-NZ" sz="2800" dirty="0">
                <a:solidFill>
                  <a:schemeClr val="bg1"/>
                </a:solidFill>
              </a:rPr>
              <a:t/>
            </a:r>
            <a:br>
              <a:rPr lang="en-NZ" sz="2800" dirty="0">
                <a:solidFill>
                  <a:schemeClr val="bg1"/>
                </a:solidFill>
              </a:rPr>
            </a:br>
            <a:r>
              <a:rPr lang="en-NZ" sz="2800" dirty="0" smtClean="0">
                <a:solidFill>
                  <a:schemeClr val="bg1"/>
                </a:solidFill>
              </a:rPr>
              <a:t>- Pope Francis, World Youth Day 2013</a:t>
            </a:r>
            <a:r>
              <a:rPr lang="en-NZ" sz="2800" dirty="0">
                <a:solidFill>
                  <a:schemeClr val="bg1"/>
                </a:solidFill>
              </a:rPr>
              <a:t>.</a:t>
            </a:r>
            <a:endParaRPr lang="en-NZ" sz="2800"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527DADF-8F72-49F1-BE72-8DF35173BC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230" y="6176963"/>
            <a:ext cx="1558076" cy="534558"/>
          </a:xfrm>
          <a:prstGeom prst="rect">
            <a:avLst/>
          </a:prstGeom>
        </p:spPr>
      </p:pic>
      <p:sp>
        <p:nvSpPr>
          <p:cNvPr id="8" name="AutoShape 8" descr="https://lh5.googleusercontent.com/B7E1ibfl32CKWUlVm_uBt2-llkcVe0r3vIYYPloJsPIwo8JihZRYIh-c46vHg1DcnPrIJAcPbb4Z3EqQOpdDGiYa2outjpeTteAIrKGvG7d30_PlEJAgtOO_epky9ybSxGCyjlxO"/>
          <p:cNvSpPr>
            <a:spLocks noChangeAspect="1" noChangeArrowheads="1"/>
          </p:cNvSpPr>
          <p:nvPr/>
        </p:nvSpPr>
        <p:spPr bwMode="auto">
          <a:xfrm>
            <a:off x="120650" y="-990600"/>
            <a:ext cx="5943600" cy="25527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Tree>
    <p:extLst>
      <p:ext uri="{BB962C8B-B14F-4D97-AF65-F5344CB8AC3E}">
        <p14:creationId xmlns:p14="http://schemas.microsoft.com/office/powerpoint/2010/main" val="239127582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1220</TotalTime>
  <Words>1224</Words>
  <Application>Microsoft Office PowerPoint</Application>
  <PresentationFormat>On-screen Show (4:3)</PresentationFormat>
  <Paragraphs>204</Paragraphs>
  <Slides>43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Because I am Happy</vt:lpstr>
      <vt:lpstr>Arial</vt:lpstr>
      <vt:lpstr>Calibri</vt:lpstr>
      <vt:lpstr>Calibri Light</vt:lpstr>
      <vt:lpstr>Courier New</vt:lpstr>
      <vt:lpstr>Wingdings</vt:lpstr>
      <vt:lpstr>Office Theme</vt:lpstr>
      <vt:lpstr>PowerPoint Presentation</vt:lpstr>
      <vt:lpstr>Introduction</vt:lpstr>
      <vt:lpstr>Introduction</vt:lpstr>
      <vt:lpstr>Introduction of the workshop</vt:lpstr>
      <vt:lpstr>What is a disciple? </vt:lpstr>
      <vt:lpstr>What is a disciple? </vt:lpstr>
      <vt:lpstr>Life is an adventure</vt:lpstr>
      <vt:lpstr>Jesus calls us to follow him</vt:lpstr>
      <vt:lpstr>“Christ has confidence in young people and entrusts them with the very future of his mission, ‘Go and make disciples.’ Go beyond the confines of what is humanly possible and create a world of brothers and sisters! And young people have confidence in Christ: they are not afraid to risk for him the only life they have, because they know they will not be disappointed.”  - Pope Francis, World Youth Day 2013.</vt:lpstr>
      <vt:lpstr>……….. “be shepherds with the smell of sheep” ………  - Pope Francis (to priests)?? Baptised as priest, prophet and king…</vt:lpstr>
      <vt:lpstr>Called to evangelise.</vt:lpstr>
      <vt:lpstr>Called to evangelise.</vt:lpstr>
      <vt:lpstr>What does it mean to be a digital disciple?</vt:lpstr>
      <vt:lpstr>What does it mean to be a digital disciple?</vt:lpstr>
      <vt:lpstr>Discussion….</vt:lpstr>
      <vt:lpstr>Negatives</vt:lpstr>
      <vt:lpstr>PowerPoint Presentation</vt:lpstr>
      <vt:lpstr>Negatives</vt:lpstr>
      <vt:lpstr>Positives</vt:lpstr>
      <vt:lpstr>Social Media statistics</vt:lpstr>
      <vt:lpstr>Building relationships beyond a screen</vt:lpstr>
      <vt:lpstr>PowerPoint Presentation</vt:lpstr>
      <vt:lpstr>Building relationships beyond a screen</vt:lpstr>
      <vt:lpstr>Challenge</vt:lpstr>
      <vt:lpstr>Practical tips </vt:lpstr>
      <vt:lpstr>Practical tips </vt:lpstr>
      <vt:lpstr>Practical tips </vt:lpstr>
      <vt:lpstr>Practical tips </vt:lpstr>
      <vt:lpstr>Practical tips </vt:lpstr>
      <vt:lpstr>Practical tips </vt:lpstr>
      <vt:lpstr>Practical tips </vt:lpstr>
      <vt:lpstr>Practical tips </vt:lpstr>
      <vt:lpstr>Practical tips </vt:lpstr>
      <vt:lpstr>Practical tips </vt:lpstr>
      <vt:lpstr>Practical tips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Isabella McCafferty</dc:creator>
  <cp:lastModifiedBy>Rochelle Dias</cp:lastModifiedBy>
  <cp:revision>47</cp:revision>
  <dcterms:created xsi:type="dcterms:W3CDTF">2017-11-08T02:11:51Z</dcterms:created>
  <dcterms:modified xsi:type="dcterms:W3CDTF">2017-11-30T22:09:04Z</dcterms:modified>
</cp:coreProperties>
</file>