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3"/>
  </p:notesMasterIdLst>
  <p:sldIdLst>
    <p:sldId id="276" r:id="rId2"/>
    <p:sldId id="268" r:id="rId3"/>
    <p:sldId id="269" r:id="rId4"/>
    <p:sldId id="270" r:id="rId5"/>
    <p:sldId id="289" r:id="rId6"/>
    <p:sldId id="290" r:id="rId7"/>
    <p:sldId id="291" r:id="rId8"/>
    <p:sldId id="285" r:id="rId9"/>
    <p:sldId id="286" r:id="rId10"/>
    <p:sldId id="287" r:id="rId11"/>
    <p:sldId id="288" r:id="rId12"/>
    <p:sldId id="292" r:id="rId13"/>
    <p:sldId id="293" r:id="rId14"/>
    <p:sldId id="294" r:id="rId15"/>
    <p:sldId id="282" r:id="rId16"/>
    <p:sldId id="272" r:id="rId17"/>
    <p:sldId id="297" r:id="rId18"/>
    <p:sldId id="306" r:id="rId19"/>
    <p:sldId id="307" r:id="rId20"/>
    <p:sldId id="308" r:id="rId21"/>
    <p:sldId id="302" r:id="rId22"/>
    <p:sldId id="303" r:id="rId23"/>
    <p:sldId id="304" r:id="rId24"/>
    <p:sldId id="305" r:id="rId25"/>
    <p:sldId id="284" r:id="rId26"/>
    <p:sldId id="283" r:id="rId27"/>
    <p:sldId id="311" r:id="rId28"/>
    <p:sldId id="309" r:id="rId29"/>
    <p:sldId id="273" r:id="rId30"/>
    <p:sldId id="274" r:id="rId31"/>
    <p:sldId id="277"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02" autoAdjust="0"/>
    <p:restoredTop sz="94660"/>
  </p:normalViewPr>
  <p:slideViewPr>
    <p:cSldViewPr snapToGrid="0">
      <p:cViewPr>
        <p:scale>
          <a:sx n="70" d="100"/>
          <a:sy n="70" d="100"/>
        </p:scale>
        <p:origin x="1476" y="72"/>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8148B6-49C2-40D2-A4E0-63B2686C4A6B}" type="datetimeFigureOut">
              <a:rPr lang="en-NZ" smtClean="0"/>
              <a:t>29/11/2017</a:t>
            </a:fld>
            <a:endParaRPr lang="en-NZ"/>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2E264A-F8FE-4ADB-A0A9-AB25A715BABE}" type="slidenum">
              <a:rPr lang="en-NZ" smtClean="0"/>
              <a:t>‹#›</a:t>
            </a:fld>
            <a:endParaRPr lang="en-NZ"/>
          </a:p>
        </p:txBody>
      </p:sp>
    </p:spTree>
    <p:extLst>
      <p:ext uri="{BB962C8B-B14F-4D97-AF65-F5344CB8AC3E}">
        <p14:creationId xmlns:p14="http://schemas.microsoft.com/office/powerpoint/2010/main" val="40781671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200" dirty="0" smtClean="0">
                <a:solidFill>
                  <a:schemeClr val="bg1"/>
                </a:solidFill>
                <a:latin typeface="Arial" panose="020B0604020202020204" pitchFamily="34" charset="0"/>
                <a:cs typeface="Arial" panose="020B0604020202020204" pitchFamily="34" charset="0"/>
              </a:rPr>
              <a:t>A biblical text can speak into each person’s life differently, but using Tradition and Reason means that we know, for example, which texts not to take literally, and what it may mean in relation to Christian life</a:t>
            </a:r>
          </a:p>
          <a:p>
            <a:endParaRPr lang="en-NZ" dirty="0"/>
          </a:p>
        </p:txBody>
      </p:sp>
      <p:sp>
        <p:nvSpPr>
          <p:cNvPr id="4" name="Slide Number Placeholder 3"/>
          <p:cNvSpPr>
            <a:spLocks noGrp="1"/>
          </p:cNvSpPr>
          <p:nvPr>
            <p:ph type="sldNum" sz="quarter" idx="10"/>
          </p:nvPr>
        </p:nvSpPr>
        <p:spPr/>
        <p:txBody>
          <a:bodyPr/>
          <a:lstStyle/>
          <a:p>
            <a:fld id="{512E264A-F8FE-4ADB-A0A9-AB25A715BABE}" type="slidenum">
              <a:rPr lang="en-NZ" smtClean="0"/>
              <a:t>6</a:t>
            </a:fld>
            <a:endParaRPr lang="en-NZ"/>
          </a:p>
        </p:txBody>
      </p:sp>
    </p:spTree>
    <p:extLst>
      <p:ext uri="{BB962C8B-B14F-4D97-AF65-F5344CB8AC3E}">
        <p14:creationId xmlns:p14="http://schemas.microsoft.com/office/powerpoint/2010/main" val="1987199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090EA36-448C-4191-8846-5F5A56FFC57C}" type="datetimeFigureOut">
              <a:rPr lang="en-NZ" smtClean="0"/>
              <a:t>29/11/2017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8E04E29-9BF0-4C17-9A4C-EBFC235992F7}" type="slidenum">
              <a:rPr lang="en-NZ" smtClean="0"/>
              <a:t>‹#›</a:t>
            </a:fld>
            <a:endParaRPr lang="en-NZ"/>
          </a:p>
        </p:txBody>
      </p:sp>
    </p:spTree>
    <p:extLst>
      <p:ext uri="{BB962C8B-B14F-4D97-AF65-F5344CB8AC3E}">
        <p14:creationId xmlns:p14="http://schemas.microsoft.com/office/powerpoint/2010/main" val="4744210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90EA36-448C-4191-8846-5F5A56FFC57C}" type="datetimeFigureOut">
              <a:rPr lang="en-NZ" smtClean="0"/>
              <a:t>29/11/2017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8E04E29-9BF0-4C17-9A4C-EBFC235992F7}" type="slidenum">
              <a:rPr lang="en-NZ" smtClean="0"/>
              <a:t>‹#›</a:t>
            </a:fld>
            <a:endParaRPr lang="en-NZ"/>
          </a:p>
        </p:txBody>
      </p:sp>
    </p:spTree>
    <p:extLst>
      <p:ext uri="{BB962C8B-B14F-4D97-AF65-F5344CB8AC3E}">
        <p14:creationId xmlns:p14="http://schemas.microsoft.com/office/powerpoint/2010/main" val="1709425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90EA36-448C-4191-8846-5F5A56FFC57C}" type="datetimeFigureOut">
              <a:rPr lang="en-NZ" smtClean="0"/>
              <a:t>29/11/2017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8E04E29-9BF0-4C17-9A4C-EBFC235992F7}" type="slidenum">
              <a:rPr lang="en-NZ" smtClean="0"/>
              <a:t>‹#›</a:t>
            </a:fld>
            <a:endParaRPr lang="en-NZ"/>
          </a:p>
        </p:txBody>
      </p:sp>
    </p:spTree>
    <p:extLst>
      <p:ext uri="{BB962C8B-B14F-4D97-AF65-F5344CB8AC3E}">
        <p14:creationId xmlns:p14="http://schemas.microsoft.com/office/powerpoint/2010/main" val="29717186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90EA36-448C-4191-8846-5F5A56FFC57C}" type="datetimeFigureOut">
              <a:rPr lang="en-NZ" smtClean="0"/>
              <a:t>29/11/2017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8E04E29-9BF0-4C17-9A4C-EBFC235992F7}" type="slidenum">
              <a:rPr lang="en-NZ" smtClean="0"/>
              <a:t>‹#›</a:t>
            </a:fld>
            <a:endParaRPr lang="en-NZ"/>
          </a:p>
        </p:txBody>
      </p:sp>
    </p:spTree>
    <p:extLst>
      <p:ext uri="{BB962C8B-B14F-4D97-AF65-F5344CB8AC3E}">
        <p14:creationId xmlns:p14="http://schemas.microsoft.com/office/powerpoint/2010/main" val="21685482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90EA36-448C-4191-8846-5F5A56FFC57C}" type="datetimeFigureOut">
              <a:rPr lang="en-NZ" smtClean="0"/>
              <a:t>29/11/2017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8E04E29-9BF0-4C17-9A4C-EBFC235992F7}" type="slidenum">
              <a:rPr lang="en-NZ" smtClean="0"/>
              <a:t>‹#›</a:t>
            </a:fld>
            <a:endParaRPr lang="en-NZ"/>
          </a:p>
        </p:txBody>
      </p:sp>
    </p:spTree>
    <p:extLst>
      <p:ext uri="{BB962C8B-B14F-4D97-AF65-F5344CB8AC3E}">
        <p14:creationId xmlns:p14="http://schemas.microsoft.com/office/powerpoint/2010/main" val="27576134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090EA36-448C-4191-8846-5F5A56FFC57C}" type="datetimeFigureOut">
              <a:rPr lang="en-NZ" smtClean="0"/>
              <a:t>29/11/2017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48E04E29-9BF0-4C17-9A4C-EBFC235992F7}" type="slidenum">
              <a:rPr lang="en-NZ" smtClean="0"/>
              <a:t>‹#›</a:t>
            </a:fld>
            <a:endParaRPr lang="en-NZ"/>
          </a:p>
        </p:txBody>
      </p:sp>
    </p:spTree>
    <p:extLst>
      <p:ext uri="{BB962C8B-B14F-4D97-AF65-F5344CB8AC3E}">
        <p14:creationId xmlns:p14="http://schemas.microsoft.com/office/powerpoint/2010/main" val="37802208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090EA36-448C-4191-8846-5F5A56FFC57C}" type="datetimeFigureOut">
              <a:rPr lang="en-NZ" smtClean="0"/>
              <a:t>29/11/2017</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48E04E29-9BF0-4C17-9A4C-EBFC235992F7}" type="slidenum">
              <a:rPr lang="en-NZ" smtClean="0"/>
              <a:t>‹#›</a:t>
            </a:fld>
            <a:endParaRPr lang="en-NZ"/>
          </a:p>
        </p:txBody>
      </p:sp>
    </p:spTree>
    <p:extLst>
      <p:ext uri="{BB962C8B-B14F-4D97-AF65-F5344CB8AC3E}">
        <p14:creationId xmlns:p14="http://schemas.microsoft.com/office/powerpoint/2010/main" val="470613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090EA36-448C-4191-8846-5F5A56FFC57C}" type="datetimeFigureOut">
              <a:rPr lang="en-NZ" smtClean="0"/>
              <a:t>29/11/2017</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48E04E29-9BF0-4C17-9A4C-EBFC235992F7}" type="slidenum">
              <a:rPr lang="en-NZ" smtClean="0"/>
              <a:t>‹#›</a:t>
            </a:fld>
            <a:endParaRPr lang="en-NZ"/>
          </a:p>
        </p:txBody>
      </p:sp>
    </p:spTree>
    <p:extLst>
      <p:ext uri="{BB962C8B-B14F-4D97-AF65-F5344CB8AC3E}">
        <p14:creationId xmlns:p14="http://schemas.microsoft.com/office/powerpoint/2010/main" val="3123657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90EA36-448C-4191-8846-5F5A56FFC57C}" type="datetimeFigureOut">
              <a:rPr lang="en-NZ" smtClean="0"/>
              <a:t>29/11/2017</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48E04E29-9BF0-4C17-9A4C-EBFC235992F7}" type="slidenum">
              <a:rPr lang="en-NZ" smtClean="0"/>
              <a:t>‹#›</a:t>
            </a:fld>
            <a:endParaRPr lang="en-NZ"/>
          </a:p>
        </p:txBody>
      </p:sp>
    </p:spTree>
    <p:extLst>
      <p:ext uri="{BB962C8B-B14F-4D97-AF65-F5344CB8AC3E}">
        <p14:creationId xmlns:p14="http://schemas.microsoft.com/office/powerpoint/2010/main" val="866478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90EA36-448C-4191-8846-5F5A56FFC57C}" type="datetimeFigureOut">
              <a:rPr lang="en-NZ" smtClean="0"/>
              <a:t>29/11/2017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48E04E29-9BF0-4C17-9A4C-EBFC235992F7}" type="slidenum">
              <a:rPr lang="en-NZ" smtClean="0"/>
              <a:t>‹#›</a:t>
            </a:fld>
            <a:endParaRPr lang="en-NZ"/>
          </a:p>
        </p:txBody>
      </p:sp>
    </p:spTree>
    <p:extLst>
      <p:ext uri="{BB962C8B-B14F-4D97-AF65-F5344CB8AC3E}">
        <p14:creationId xmlns:p14="http://schemas.microsoft.com/office/powerpoint/2010/main" val="3743340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90EA36-448C-4191-8846-5F5A56FFC57C}" type="datetimeFigureOut">
              <a:rPr lang="en-NZ" smtClean="0"/>
              <a:t>29/11/2017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48E04E29-9BF0-4C17-9A4C-EBFC235992F7}" type="slidenum">
              <a:rPr lang="en-NZ" smtClean="0"/>
              <a:t>‹#›</a:t>
            </a:fld>
            <a:endParaRPr lang="en-NZ"/>
          </a:p>
        </p:txBody>
      </p:sp>
    </p:spTree>
    <p:extLst>
      <p:ext uri="{BB962C8B-B14F-4D97-AF65-F5344CB8AC3E}">
        <p14:creationId xmlns:p14="http://schemas.microsoft.com/office/powerpoint/2010/main" val="2368347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90EA36-448C-4191-8846-5F5A56FFC57C}" type="datetimeFigureOut">
              <a:rPr lang="en-NZ" smtClean="0"/>
              <a:t>29/11/2017</a:t>
            </a:fld>
            <a:endParaRPr lang="en-NZ"/>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E04E29-9BF0-4C17-9A4C-EBFC235992F7}" type="slidenum">
              <a:rPr lang="en-NZ" smtClean="0"/>
              <a:t>‹#›</a:t>
            </a:fld>
            <a:endParaRPr lang="en-NZ"/>
          </a:p>
        </p:txBody>
      </p:sp>
    </p:spTree>
    <p:extLst>
      <p:ext uri="{BB962C8B-B14F-4D97-AF65-F5344CB8AC3E}">
        <p14:creationId xmlns:p14="http://schemas.microsoft.com/office/powerpoint/2010/main" val="251133692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399B88A9-FF57-4444-8D01-811339ABCF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093063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sp>
        <p:nvSpPr>
          <p:cNvPr id="2" name="Title 1"/>
          <p:cNvSpPr>
            <a:spLocks noGrp="1"/>
          </p:cNvSpPr>
          <p:nvPr>
            <p:ph type="title"/>
          </p:nvPr>
        </p:nvSpPr>
        <p:spPr>
          <a:xfrm>
            <a:off x="875763" y="0"/>
            <a:ext cx="7886700" cy="1325563"/>
          </a:xfrm>
        </p:spPr>
        <p:txBody>
          <a:bodyPr>
            <a:normAutofit/>
          </a:bodyPr>
          <a:lstStyle/>
          <a:p>
            <a:r>
              <a:rPr lang="el-GR" sz="3600" dirty="0">
                <a:solidFill>
                  <a:schemeClr val="bg1"/>
                </a:solidFill>
                <a:latin typeface="Arial" panose="020B0604020202020204" pitchFamily="34" charset="0"/>
                <a:cs typeface="Arial" panose="020B0604020202020204" pitchFamily="34" charset="0"/>
              </a:rPr>
              <a:t>κανών</a:t>
            </a:r>
            <a:r>
              <a:rPr lang="en-NZ" sz="3600" dirty="0">
                <a:solidFill>
                  <a:schemeClr val="bg1"/>
                </a:solidFill>
                <a:latin typeface="Arial" panose="020B0604020202020204" pitchFamily="34" charset="0"/>
                <a:cs typeface="Arial" panose="020B0604020202020204" pitchFamily="34" charset="0"/>
              </a:rPr>
              <a:t> </a:t>
            </a:r>
            <a:r>
              <a:rPr lang="en-NZ" sz="3600" dirty="0" smtClean="0">
                <a:solidFill>
                  <a:schemeClr val="bg1"/>
                </a:solidFill>
                <a:latin typeface="Arial" panose="020B0604020202020204" pitchFamily="34" charset="0"/>
                <a:cs typeface="Arial" panose="020B0604020202020204" pitchFamily="34" charset="0"/>
              </a:rPr>
              <a:t>… </a:t>
            </a:r>
            <a:r>
              <a:rPr lang="en-NZ" sz="3600" b="1" u="sng" dirty="0">
                <a:solidFill>
                  <a:schemeClr val="bg1"/>
                </a:solidFill>
                <a:latin typeface="Arial" panose="020B0604020202020204" pitchFamily="34" charset="0"/>
                <a:cs typeface="Arial" panose="020B0604020202020204" pitchFamily="34" charset="0"/>
              </a:rPr>
              <a:t>Canon</a:t>
            </a:r>
            <a:r>
              <a:rPr lang="en-NZ" sz="3600" dirty="0">
                <a:solidFill>
                  <a:schemeClr val="bg1"/>
                </a:solidFill>
                <a:latin typeface="Arial" panose="020B0604020202020204" pitchFamily="34" charset="0"/>
                <a:cs typeface="Arial" panose="020B0604020202020204" pitchFamily="34" charset="0"/>
              </a:rPr>
              <a:t>-List, rule (Greek) </a:t>
            </a:r>
          </a:p>
        </p:txBody>
      </p:sp>
      <p:sp>
        <p:nvSpPr>
          <p:cNvPr id="3" name="Content Placeholder 2"/>
          <p:cNvSpPr>
            <a:spLocks noGrp="1"/>
          </p:cNvSpPr>
          <p:nvPr>
            <p:ph idx="1"/>
          </p:nvPr>
        </p:nvSpPr>
        <p:spPr>
          <a:xfrm>
            <a:off x="0" y="1197736"/>
            <a:ext cx="4334948" cy="5660264"/>
          </a:xfrm>
        </p:spPr>
        <p:txBody>
          <a:bodyPr>
            <a:normAutofit/>
          </a:bodyPr>
          <a:lstStyle/>
          <a:p>
            <a:pPr marL="0" indent="0">
              <a:buNone/>
            </a:pPr>
            <a:r>
              <a:rPr lang="en-NZ" dirty="0">
                <a:solidFill>
                  <a:schemeClr val="bg1"/>
                </a:solidFill>
                <a:latin typeface="Arial" panose="020B0604020202020204" pitchFamily="34" charset="0"/>
                <a:cs typeface="Arial" panose="020B0604020202020204" pitchFamily="34" charset="0"/>
              </a:rPr>
              <a:t>The set of books in the Bible we use. </a:t>
            </a:r>
          </a:p>
          <a:p>
            <a:pPr marL="0" indent="0">
              <a:buNone/>
            </a:pPr>
            <a:r>
              <a:rPr lang="en-NZ" dirty="0">
                <a:solidFill>
                  <a:schemeClr val="bg1"/>
                </a:solidFill>
                <a:latin typeface="Arial" panose="020B0604020202020204" pitchFamily="34" charset="0"/>
                <a:cs typeface="Arial" panose="020B0604020202020204" pitchFamily="34" charset="0"/>
              </a:rPr>
              <a:t>397 AD Bishops in the Church decided on the books in the Bible we use today. This meeting </a:t>
            </a:r>
            <a:r>
              <a:rPr lang="en-NZ" dirty="0" smtClean="0">
                <a:solidFill>
                  <a:schemeClr val="bg1"/>
                </a:solidFill>
                <a:latin typeface="Arial" panose="020B0604020202020204" pitchFamily="34" charset="0"/>
                <a:cs typeface="Arial" panose="020B0604020202020204" pitchFamily="34" charset="0"/>
              </a:rPr>
              <a:t>was </a:t>
            </a:r>
            <a:r>
              <a:rPr lang="en-NZ" dirty="0">
                <a:solidFill>
                  <a:schemeClr val="bg1"/>
                </a:solidFill>
                <a:latin typeface="Arial" panose="020B0604020202020204" pitchFamily="34" charset="0"/>
                <a:cs typeface="Arial" panose="020B0604020202020204" pitchFamily="34" charset="0"/>
              </a:rPr>
              <a:t>in Northern Africa. </a:t>
            </a:r>
          </a:p>
          <a:p>
            <a:pPr marL="0" indent="0">
              <a:buNone/>
            </a:pPr>
            <a:r>
              <a:rPr lang="en-NZ" dirty="0">
                <a:solidFill>
                  <a:schemeClr val="bg1"/>
                </a:solidFill>
                <a:latin typeface="Arial" panose="020B0604020202020204" pitchFamily="34" charset="0"/>
                <a:cs typeface="Arial" panose="020B0604020202020204" pitchFamily="34" charset="0"/>
              </a:rPr>
              <a:t>The canon is based on what the first Christian communities used right after Jesus had died/risen from the dead.</a:t>
            </a:r>
          </a:p>
          <a:p>
            <a:pPr marL="0" indent="0">
              <a:buNone/>
            </a:pPr>
            <a:endParaRPr lang="en-NZ" dirty="0"/>
          </a:p>
        </p:txBody>
      </p:sp>
      <p:pic>
        <p:nvPicPr>
          <p:cNvPr id="6" name="Picture 2" descr="Image result for synod of carthage 397 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4948" y="1825625"/>
            <a:ext cx="4782809" cy="31327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46920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sp>
        <p:nvSpPr>
          <p:cNvPr id="3" name="Content Placeholder 2"/>
          <p:cNvSpPr>
            <a:spLocks noGrp="1"/>
          </p:cNvSpPr>
          <p:nvPr>
            <p:ph idx="1"/>
          </p:nvPr>
        </p:nvSpPr>
        <p:spPr>
          <a:xfrm>
            <a:off x="207843" y="154547"/>
            <a:ext cx="8762463" cy="5660264"/>
          </a:xfrm>
        </p:spPr>
        <p:txBody>
          <a:bodyPr>
            <a:normAutofit/>
          </a:bodyPr>
          <a:lstStyle/>
          <a:p>
            <a:pPr marL="0" indent="0">
              <a:buNone/>
            </a:pPr>
            <a:r>
              <a:rPr lang="en-NZ" dirty="0">
                <a:solidFill>
                  <a:schemeClr val="bg1"/>
                </a:solidFill>
                <a:latin typeface="Arial" panose="020B0604020202020204" pitchFamily="34" charset="0"/>
                <a:cs typeface="Arial" panose="020B0604020202020204" pitchFamily="34" charset="0"/>
              </a:rPr>
              <a:t>The Protestant Church did not agree with all the books Catholics had in their canon and formed their own in the 1500s. </a:t>
            </a:r>
          </a:p>
          <a:p>
            <a:pPr marL="0" indent="0">
              <a:buNone/>
            </a:pPr>
            <a:r>
              <a:rPr lang="en-NZ" dirty="0">
                <a:solidFill>
                  <a:schemeClr val="bg1"/>
                </a:solidFill>
                <a:latin typeface="Arial" panose="020B0604020202020204" pitchFamily="34" charset="0"/>
                <a:cs typeface="Arial" panose="020B0604020202020204" pitchFamily="34" charset="0"/>
              </a:rPr>
              <a:t>They exclude in the OT Esther, Tobit, Judith, 1-2 Maccabees, Wisdom, Sirach, and in the NT some parts of letters such as Hebrews and John’s letters.</a:t>
            </a:r>
          </a:p>
          <a:p>
            <a:pPr marL="0" indent="0">
              <a:buNone/>
            </a:pPr>
            <a:r>
              <a:rPr lang="en-NZ" dirty="0">
                <a:solidFill>
                  <a:schemeClr val="bg1"/>
                </a:solidFill>
                <a:latin typeface="Arial" panose="020B0604020202020204" pitchFamily="34" charset="0"/>
                <a:cs typeface="Arial" panose="020B0604020202020204" pitchFamily="34" charset="0"/>
              </a:rPr>
              <a:t>Catholics have these books included in the 73 books of the canon as they are </a:t>
            </a:r>
            <a:r>
              <a:rPr lang="en-NZ" b="1" u="sng" dirty="0">
                <a:solidFill>
                  <a:schemeClr val="bg1"/>
                </a:solidFill>
                <a:latin typeface="Arial" panose="020B0604020202020204" pitchFamily="34" charset="0"/>
                <a:cs typeface="Arial" panose="020B0604020202020204" pitchFamily="34" charset="0"/>
              </a:rPr>
              <a:t>authoritative.</a:t>
            </a:r>
          </a:p>
          <a:p>
            <a:pPr marL="0" indent="0">
              <a:buNone/>
            </a:pPr>
            <a:endParaRPr lang="en-NZ" dirty="0"/>
          </a:p>
        </p:txBody>
      </p:sp>
      <p:pic>
        <p:nvPicPr>
          <p:cNvPr id="7" name="Picture 2" descr="Image result for early church fathers carth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854779"/>
            <a:ext cx="6918270" cy="3003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8701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3074" name="Picture 2" descr="Image result for bible tumbl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52357"/>
            <a:ext cx="9144000" cy="51435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a:xfrm>
            <a:off x="-1" y="1170772"/>
            <a:ext cx="9144000" cy="4294253"/>
          </a:xfrm>
        </p:spPr>
        <p:txBody>
          <a:bodyPr>
            <a:noAutofit/>
          </a:bodyPr>
          <a:lstStyle/>
          <a:p>
            <a:pPr marL="0" indent="0" algn="ctr">
              <a:buNone/>
            </a:pPr>
            <a:r>
              <a:rPr lang="en-NZ" sz="3200" b="1" dirty="0">
                <a:latin typeface="Arial" panose="020B0604020202020204" pitchFamily="34" charset="0"/>
                <a:cs typeface="Arial" panose="020B0604020202020204" pitchFamily="34" charset="0"/>
              </a:rPr>
              <a:t>Where is sola </a:t>
            </a:r>
            <a:r>
              <a:rPr lang="en-NZ" sz="3200" b="1" dirty="0" smtClean="0">
                <a:latin typeface="Arial" panose="020B0604020202020204" pitchFamily="34" charset="0"/>
                <a:cs typeface="Arial" panose="020B0604020202020204" pitchFamily="34" charset="0"/>
              </a:rPr>
              <a:t>scriptura (Scripture alone) </a:t>
            </a:r>
            <a:r>
              <a:rPr lang="en-NZ" sz="3200" b="1" dirty="0">
                <a:latin typeface="Arial" panose="020B0604020202020204" pitchFamily="34" charset="0"/>
                <a:cs typeface="Arial" panose="020B0604020202020204" pitchFamily="34" charset="0"/>
              </a:rPr>
              <a:t>itself taught in the Bible?</a:t>
            </a:r>
          </a:p>
          <a:p>
            <a:pPr marL="0" indent="0" algn="ctr">
              <a:buNone/>
            </a:pPr>
            <a:endParaRPr lang="en-NZ" sz="2400" b="1" dirty="0">
              <a:latin typeface="Arial" panose="020B0604020202020204" pitchFamily="34" charset="0"/>
              <a:cs typeface="Arial" panose="020B0604020202020204" pitchFamily="34" charset="0"/>
            </a:endParaRPr>
          </a:p>
          <a:p>
            <a:pPr marL="0" indent="0" algn="ctr">
              <a:buNone/>
            </a:pPr>
            <a:r>
              <a:rPr lang="en-NZ" sz="2400" b="1" dirty="0">
                <a:latin typeface="Arial" panose="020B0604020202020204" pitchFamily="34" charset="0"/>
                <a:cs typeface="Arial" panose="020B0604020202020204" pitchFamily="34" charset="0"/>
              </a:rPr>
              <a:t>Most Protestants find it in 2 Timothy 3:16-17:</a:t>
            </a:r>
          </a:p>
          <a:p>
            <a:pPr marL="0" indent="0" algn="ctr">
              <a:buNone/>
            </a:pPr>
            <a:endParaRPr lang="en-NZ" sz="2400" b="1" dirty="0">
              <a:latin typeface="Arial" panose="020B0604020202020204" pitchFamily="34" charset="0"/>
              <a:cs typeface="Arial" panose="020B0604020202020204" pitchFamily="34" charset="0"/>
            </a:endParaRPr>
          </a:p>
          <a:p>
            <a:pPr marL="0" indent="0" algn="ctr">
              <a:buNone/>
            </a:pPr>
            <a:r>
              <a:rPr lang="en-NZ" sz="2400" b="1" i="1" dirty="0" smtClean="0">
                <a:latin typeface="Arial" panose="020B0604020202020204" pitchFamily="34" charset="0"/>
                <a:cs typeface="Arial" panose="020B0604020202020204" pitchFamily="34" charset="0"/>
              </a:rPr>
              <a:t>“All </a:t>
            </a:r>
            <a:r>
              <a:rPr lang="en-NZ" sz="2400" b="1" i="1" dirty="0">
                <a:latin typeface="Arial" panose="020B0604020202020204" pitchFamily="34" charset="0"/>
                <a:cs typeface="Arial" panose="020B0604020202020204" pitchFamily="34" charset="0"/>
              </a:rPr>
              <a:t>scripture is inspired by God and profitable for teaching, for reproof, for correction, and for training in righteousness, that the man of God may be complete, equipped for every good work</a:t>
            </a:r>
            <a:r>
              <a:rPr lang="en-NZ" sz="2400" b="1" i="1" dirty="0" smtClean="0">
                <a:latin typeface="Arial" panose="020B0604020202020204" pitchFamily="34" charset="0"/>
                <a:cs typeface="Arial" panose="020B0604020202020204" pitchFamily="34" charset="0"/>
              </a:rPr>
              <a:t>.”</a:t>
            </a: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sp>
        <p:nvSpPr>
          <p:cNvPr id="9" name="TextBox 8"/>
          <p:cNvSpPr txBox="1"/>
          <p:nvPr/>
        </p:nvSpPr>
        <p:spPr>
          <a:xfrm>
            <a:off x="-1" y="5234193"/>
            <a:ext cx="7700211" cy="461665"/>
          </a:xfrm>
          <a:prstGeom prst="rect">
            <a:avLst/>
          </a:prstGeom>
          <a:noFill/>
        </p:spPr>
        <p:txBody>
          <a:bodyPr wrap="square" rtlCol="0">
            <a:spAutoFit/>
          </a:bodyPr>
          <a:lstStyle/>
          <a:p>
            <a:endParaRPr lang="en-NZ" sz="2400" dirty="0"/>
          </a:p>
        </p:txBody>
      </p:sp>
    </p:spTree>
    <p:extLst>
      <p:ext uri="{BB962C8B-B14F-4D97-AF65-F5344CB8AC3E}">
        <p14:creationId xmlns:p14="http://schemas.microsoft.com/office/powerpoint/2010/main" val="3282524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nodePh="1">
                                  <p:stCondLst>
                                    <p:cond delay="0"/>
                                  </p:stCondLst>
                                  <p:endCondLst>
                                    <p:cond evt="begin" delay="0">
                                      <p:tn val="5"/>
                                    </p:cond>
                                  </p:end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026" name="Picture 2" descr="Image result for jesus resurrection contempora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00727"/>
            <a:ext cx="9161963" cy="515259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a:xfrm>
            <a:off x="0" y="700727"/>
            <a:ext cx="9179926" cy="3420897"/>
          </a:xfrm>
        </p:spPr>
        <p:txBody>
          <a:bodyPr>
            <a:noAutofit/>
          </a:bodyPr>
          <a:lstStyle/>
          <a:p>
            <a:pPr marL="0" indent="0" algn="ctr">
              <a:buNone/>
            </a:pPr>
            <a:endParaRPr lang="en-NZ" sz="2400" b="1" dirty="0" smtClean="0">
              <a:solidFill>
                <a:schemeClr val="bg1"/>
              </a:solidFill>
            </a:endParaRPr>
          </a:p>
          <a:p>
            <a:pPr marL="0" indent="0" algn="ctr">
              <a:buNone/>
            </a:pPr>
            <a:r>
              <a:rPr lang="en-NZ" sz="2400" b="1" dirty="0">
                <a:latin typeface="Arial" panose="020B0604020202020204" pitchFamily="34" charset="0"/>
                <a:cs typeface="Arial" panose="020B0604020202020204" pitchFamily="34" charset="0"/>
              </a:rPr>
              <a:t>A person cannot prove the inspiration of Scripture, or any </a:t>
            </a:r>
            <a:r>
              <a:rPr lang="en-NZ" sz="2400" b="1" dirty="0" smtClean="0">
                <a:latin typeface="Arial" panose="020B0604020202020204" pitchFamily="34" charset="0"/>
                <a:cs typeface="Arial" panose="020B0604020202020204" pitchFamily="34" charset="0"/>
              </a:rPr>
              <a:t>text.</a:t>
            </a:r>
          </a:p>
          <a:p>
            <a:pPr marL="0" indent="0" algn="ctr">
              <a:buNone/>
            </a:pPr>
            <a:endParaRPr lang="en-NZ" sz="2400" b="1" dirty="0" smtClean="0">
              <a:latin typeface="Arial" panose="020B0604020202020204" pitchFamily="34" charset="0"/>
              <a:cs typeface="Arial" panose="020B0604020202020204" pitchFamily="34" charset="0"/>
            </a:endParaRPr>
          </a:p>
          <a:p>
            <a:pPr marL="0" indent="0" algn="ctr">
              <a:buNone/>
            </a:pPr>
            <a:r>
              <a:rPr lang="en-NZ" sz="2400" b="1" dirty="0" smtClean="0">
                <a:latin typeface="Arial" panose="020B0604020202020204" pitchFamily="34" charset="0"/>
                <a:cs typeface="Arial" panose="020B0604020202020204" pitchFamily="34" charset="0"/>
              </a:rPr>
              <a:t>It </a:t>
            </a:r>
            <a:r>
              <a:rPr lang="en-NZ" sz="2400" b="1" dirty="0">
                <a:latin typeface="Arial" panose="020B0604020202020204" pitchFamily="34" charset="0"/>
                <a:cs typeface="Arial" panose="020B0604020202020204" pitchFamily="34" charset="0"/>
              </a:rPr>
              <a:t>is true that we know Scripture to be inspired and </a:t>
            </a:r>
            <a:r>
              <a:rPr lang="en-NZ" sz="2400" b="1" dirty="0" smtClean="0">
                <a:latin typeface="Arial" panose="020B0604020202020204" pitchFamily="34" charset="0"/>
                <a:cs typeface="Arial" panose="020B0604020202020204" pitchFamily="34" charset="0"/>
              </a:rPr>
              <a:t>canonical (the contents page!) </a:t>
            </a:r>
            <a:r>
              <a:rPr lang="en-NZ" sz="2400" b="1" dirty="0">
                <a:latin typeface="Arial" panose="020B0604020202020204" pitchFamily="34" charset="0"/>
                <a:cs typeface="Arial" panose="020B0604020202020204" pitchFamily="34" charset="0"/>
              </a:rPr>
              <a:t>only because the Church has told us so</a:t>
            </a:r>
            <a:r>
              <a:rPr lang="en-NZ" sz="2400" b="1" dirty="0" smtClean="0">
                <a:latin typeface="Arial" panose="020B0604020202020204" pitchFamily="34" charset="0"/>
                <a:cs typeface="Arial" panose="020B0604020202020204" pitchFamily="34" charset="0"/>
              </a:rPr>
              <a:t>.</a:t>
            </a:r>
          </a:p>
          <a:p>
            <a:pPr marL="0" indent="0" algn="ctr">
              <a:buNone/>
            </a:pPr>
            <a:endParaRPr lang="en-NZ" sz="2400" b="1" dirty="0" smtClean="0">
              <a:latin typeface="Arial" panose="020B0604020202020204" pitchFamily="34" charset="0"/>
              <a:cs typeface="Arial" panose="020B0604020202020204" pitchFamily="34" charset="0"/>
            </a:endParaRPr>
          </a:p>
          <a:p>
            <a:pPr marL="0" indent="0" algn="ctr">
              <a:buNone/>
            </a:pPr>
            <a:endParaRPr lang="en-NZ" sz="2400" b="1" dirty="0" smtClean="0">
              <a:latin typeface="Arial" panose="020B0604020202020204" pitchFamily="34" charset="0"/>
              <a:cs typeface="Arial" panose="020B0604020202020204" pitchFamily="34" charset="0"/>
            </a:endParaRPr>
          </a:p>
          <a:p>
            <a:pPr marL="0" indent="0" algn="ctr">
              <a:buNone/>
            </a:pPr>
            <a:r>
              <a:rPr lang="en-NZ" sz="2400" b="1" dirty="0" smtClean="0">
                <a:latin typeface="Arial" panose="020B0604020202020204" pitchFamily="34" charset="0"/>
                <a:cs typeface="Arial" panose="020B0604020202020204" pitchFamily="34" charset="0"/>
              </a:rPr>
              <a:t>As well as the Gospels, the Early Church Fathers –early Christian leaders, wrote and orally shared that </a:t>
            </a:r>
            <a:r>
              <a:rPr lang="en-NZ" sz="2400" b="1" dirty="0">
                <a:latin typeface="Arial" panose="020B0604020202020204" pitchFamily="34" charset="0"/>
                <a:cs typeface="Arial" panose="020B0604020202020204" pitchFamily="34" charset="0"/>
              </a:rPr>
              <a:t>Jesus lived, died and was reported to be resurrected from the </a:t>
            </a:r>
            <a:r>
              <a:rPr lang="en-NZ" sz="2400" b="1" dirty="0" smtClean="0">
                <a:latin typeface="Arial" panose="020B0604020202020204" pitchFamily="34" charset="0"/>
                <a:cs typeface="Arial" panose="020B0604020202020204" pitchFamily="34" charset="0"/>
              </a:rPr>
              <a:t>dead- </a:t>
            </a:r>
            <a:r>
              <a:rPr lang="en-NZ" sz="2400" b="1" dirty="0">
                <a:latin typeface="Arial" panose="020B0604020202020204" pitchFamily="34" charset="0"/>
                <a:cs typeface="Arial" panose="020B0604020202020204" pitchFamily="34" charset="0"/>
              </a:rPr>
              <a:t>by over 500 eyewitnesses (1 Cor. 15:6) </a:t>
            </a:r>
            <a:endParaRPr lang="en-NZ" sz="2400" b="1" i="1" dirty="0" smtClean="0">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spTree>
    <p:extLst>
      <p:ext uri="{BB962C8B-B14F-4D97-AF65-F5344CB8AC3E}">
        <p14:creationId xmlns:p14="http://schemas.microsoft.com/office/powerpoint/2010/main" val="16425394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a:xfrm>
            <a:off x="0" y="2651416"/>
            <a:ext cx="9144000" cy="2582777"/>
          </a:xfrm>
        </p:spPr>
        <p:txBody>
          <a:bodyPr>
            <a:noAutofit/>
          </a:bodyPr>
          <a:lstStyle/>
          <a:p>
            <a:pPr marL="0" indent="0" algn="ctr">
              <a:buNone/>
            </a:pPr>
            <a:endParaRPr lang="en-NZ" sz="2400" dirty="0" smtClean="0">
              <a:solidFill>
                <a:schemeClr val="bg1"/>
              </a:solidFill>
              <a:latin typeface="Arial" panose="020B0604020202020204" pitchFamily="34" charset="0"/>
              <a:cs typeface="Arial" panose="020B0604020202020204" pitchFamily="34" charset="0"/>
            </a:endParaRPr>
          </a:p>
          <a:p>
            <a:pPr marL="0" indent="0" algn="ctr">
              <a:buNone/>
            </a:pPr>
            <a:r>
              <a:rPr lang="en-NZ" sz="2400" dirty="0">
                <a:solidFill>
                  <a:schemeClr val="bg1"/>
                </a:solidFill>
                <a:latin typeface="Arial" panose="020B0604020202020204" pitchFamily="34" charset="0"/>
                <a:cs typeface="Arial" panose="020B0604020202020204" pitchFamily="34" charset="0"/>
              </a:rPr>
              <a:t> Jesus Christ established a Church—not a book—to be the foundation of the Christian </a:t>
            </a:r>
            <a:r>
              <a:rPr lang="en-NZ" sz="2400" dirty="0" smtClean="0">
                <a:solidFill>
                  <a:schemeClr val="bg1"/>
                </a:solidFill>
                <a:latin typeface="Arial" panose="020B0604020202020204" pitchFamily="34" charset="0"/>
                <a:cs typeface="Arial" panose="020B0604020202020204" pitchFamily="34" charset="0"/>
              </a:rPr>
              <a:t>faith. </a:t>
            </a:r>
            <a:endParaRPr lang="en-NZ" sz="2400" dirty="0">
              <a:solidFill>
                <a:schemeClr val="bg1"/>
              </a:solidFill>
              <a:latin typeface="Arial" panose="020B0604020202020204" pitchFamily="34" charset="0"/>
              <a:cs typeface="Arial" panose="020B0604020202020204" pitchFamily="34" charset="0"/>
            </a:endParaRPr>
          </a:p>
          <a:p>
            <a:pPr marL="0" indent="0" algn="ctr">
              <a:buNone/>
            </a:pPr>
            <a:r>
              <a:rPr lang="en-NZ" sz="2400" dirty="0" smtClean="0">
                <a:solidFill>
                  <a:schemeClr val="bg1"/>
                </a:solidFill>
                <a:latin typeface="Arial" panose="020B0604020202020204" pitchFamily="34" charset="0"/>
                <a:cs typeface="Arial" panose="020B0604020202020204" pitchFamily="34" charset="0"/>
              </a:rPr>
              <a:t>If </a:t>
            </a:r>
            <a:r>
              <a:rPr lang="en-NZ" sz="2400" dirty="0">
                <a:solidFill>
                  <a:schemeClr val="bg1"/>
                </a:solidFill>
                <a:latin typeface="Arial" panose="020B0604020202020204" pitchFamily="34" charset="0"/>
                <a:cs typeface="Arial" panose="020B0604020202020204" pitchFamily="34" charset="0"/>
              </a:rPr>
              <a:t>we did not have Scripture, we would still have the Church. But without the Church, there would be no New Testament Scripture. </a:t>
            </a:r>
            <a:endParaRPr lang="en-NZ" sz="2400" dirty="0" smtClean="0">
              <a:solidFill>
                <a:schemeClr val="bg1"/>
              </a:solidFill>
              <a:latin typeface="Arial" panose="020B0604020202020204" pitchFamily="34" charset="0"/>
              <a:cs typeface="Arial" panose="020B0604020202020204" pitchFamily="34" charset="0"/>
            </a:endParaRPr>
          </a:p>
          <a:p>
            <a:pPr marL="0" indent="0" algn="ctr">
              <a:buNone/>
            </a:pPr>
            <a:endParaRPr lang="en-NZ" sz="2400" dirty="0" smtClean="0">
              <a:solidFill>
                <a:schemeClr val="bg1"/>
              </a:solidFill>
              <a:latin typeface="Arial" panose="020B0604020202020204" pitchFamily="34" charset="0"/>
              <a:cs typeface="Arial" panose="020B0604020202020204" pitchFamily="34" charset="0"/>
            </a:endParaRPr>
          </a:p>
          <a:p>
            <a:pPr marL="0" indent="0" algn="ctr">
              <a:buNone/>
            </a:pPr>
            <a:r>
              <a:rPr lang="en-NZ" sz="2400" dirty="0" smtClean="0">
                <a:solidFill>
                  <a:schemeClr val="bg1"/>
                </a:solidFill>
                <a:latin typeface="Arial" panose="020B0604020202020204" pitchFamily="34" charset="0"/>
                <a:cs typeface="Arial" panose="020B0604020202020204" pitchFamily="34" charset="0"/>
              </a:rPr>
              <a:t>It </a:t>
            </a:r>
            <a:r>
              <a:rPr lang="en-NZ" sz="2400" dirty="0">
                <a:solidFill>
                  <a:schemeClr val="bg1"/>
                </a:solidFill>
                <a:latin typeface="Arial" panose="020B0604020202020204" pitchFamily="34" charset="0"/>
                <a:cs typeface="Arial" panose="020B0604020202020204" pitchFamily="34" charset="0"/>
              </a:rPr>
              <a:t>was members of this kingdom, the Church, who wrote Scripture, preserved its many texts, and eventually canonized it. Scripture alone could not do any of this.</a:t>
            </a:r>
            <a:endParaRPr lang="en-NZ" sz="2400" dirty="0" smtClean="0">
              <a:solidFill>
                <a:schemeClr val="bg1"/>
              </a:solidFill>
              <a:latin typeface="Arial" panose="020B0604020202020204" pitchFamily="34" charset="0"/>
              <a:cs typeface="Arial" panose="020B0604020202020204" pitchFamily="34" charset="0"/>
            </a:endParaRPr>
          </a:p>
          <a:p>
            <a:pPr marL="0" indent="0" algn="ctr">
              <a:buNone/>
            </a:pPr>
            <a:endParaRPr lang="en-NZ" sz="2400" dirty="0" smtClean="0"/>
          </a:p>
          <a:p>
            <a:pPr marL="0" indent="0" algn="ctr">
              <a:buNone/>
            </a:pPr>
            <a:endParaRPr lang="en-NZ" sz="2400" i="1" dirty="0" smtClean="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sp>
        <p:nvSpPr>
          <p:cNvPr id="9" name="TextBox 8"/>
          <p:cNvSpPr txBox="1"/>
          <p:nvPr/>
        </p:nvSpPr>
        <p:spPr>
          <a:xfrm>
            <a:off x="-1" y="5234193"/>
            <a:ext cx="7700211" cy="461665"/>
          </a:xfrm>
          <a:prstGeom prst="rect">
            <a:avLst/>
          </a:prstGeom>
          <a:noFill/>
        </p:spPr>
        <p:txBody>
          <a:bodyPr wrap="square" rtlCol="0">
            <a:spAutoFit/>
          </a:bodyPr>
          <a:lstStyle/>
          <a:p>
            <a:endParaRPr lang="en-NZ" sz="2400" dirty="0"/>
          </a:p>
        </p:txBody>
      </p:sp>
      <p:pic>
        <p:nvPicPr>
          <p:cNvPr id="6146" name="Picture 2" descr="Image result for early christian community"/>
          <p:cNvPicPr>
            <a:picLocks noChangeAspect="1" noChangeArrowheads="1"/>
          </p:cNvPicPr>
          <p:nvPr/>
        </p:nvPicPr>
        <p:blipFill rotWithShape="1">
          <a:blip r:embed="rId3">
            <a:extLst>
              <a:ext uri="{28A0092B-C50C-407E-A947-70E740481C1C}">
                <a14:useLocalDpi xmlns:a14="http://schemas.microsoft.com/office/drawing/2010/main" val="0"/>
              </a:ext>
            </a:extLst>
          </a:blip>
          <a:srcRect t="9299" b="29269"/>
          <a:stretch/>
        </p:blipFill>
        <p:spPr bwMode="auto">
          <a:xfrm>
            <a:off x="0" y="0"/>
            <a:ext cx="9144000" cy="2967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2602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nodePh="1">
                                  <p:stCondLst>
                                    <p:cond delay="0"/>
                                  </p:stCondLst>
                                  <p:endCondLst>
                                    <p:cond evt="begin" delay="0">
                                      <p:tn val="5"/>
                                    </p:cond>
                                  </p:end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71287" y="6176963"/>
            <a:ext cx="1558076" cy="534558"/>
          </a:xfrm>
          <a:prstGeom prst="rect">
            <a:avLst/>
          </a:prstGeom>
        </p:spPr>
      </p:pic>
      <p:sp>
        <p:nvSpPr>
          <p:cNvPr id="4" name="Title 3"/>
          <p:cNvSpPr>
            <a:spLocks noGrp="1"/>
          </p:cNvSpPr>
          <p:nvPr>
            <p:ph type="title"/>
          </p:nvPr>
        </p:nvSpPr>
        <p:spPr/>
        <p:txBody>
          <a:bodyPr/>
          <a:lstStyle/>
          <a:p>
            <a:pPr algn="ctr"/>
            <a:r>
              <a:rPr lang="en-NZ" dirty="0" smtClean="0">
                <a:solidFill>
                  <a:schemeClr val="bg1"/>
                </a:solidFill>
                <a:latin typeface="Arial" panose="020B0604020202020204" pitchFamily="34" charset="0"/>
                <a:cs typeface="Arial" panose="020B0604020202020204" pitchFamily="34" charset="0"/>
              </a:rPr>
              <a:t>Genres in the Bible</a:t>
            </a:r>
            <a:endParaRPr lang="en-NZ" dirty="0">
              <a:solidFill>
                <a:schemeClr val="bg1"/>
              </a:solidFill>
              <a:latin typeface="Arial" panose="020B0604020202020204" pitchFamily="34" charset="0"/>
              <a:cs typeface="Arial" panose="020B0604020202020204" pitchFamily="34" charset="0"/>
            </a:endParaRPr>
          </a:p>
        </p:txBody>
      </p:sp>
      <p:pic>
        <p:nvPicPr>
          <p:cNvPr id="7170" name="Picture 2"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99621"/>
            <a:ext cx="9144000" cy="4402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12066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6" name="Picture 4" descr="http://start2finish.org/wp-content/uploads/2015/04/st-justin.jpg"/>
          <p:cNvPicPr>
            <a:picLocks noChangeAspect="1" noChangeArrowheads="1"/>
          </p:cNvPicPr>
          <p:nvPr/>
        </p:nvPicPr>
        <p:blipFill rotWithShape="1">
          <a:blip r:embed="rId2">
            <a:extLst>
              <a:ext uri="{28A0092B-C50C-407E-A947-70E740481C1C}">
                <a14:useLocalDpi xmlns:a14="http://schemas.microsoft.com/office/drawing/2010/main" val="0"/>
              </a:ext>
            </a:extLst>
          </a:blip>
          <a:srcRect r="656"/>
          <a:stretch/>
        </p:blipFill>
        <p:spPr bwMode="auto">
          <a:xfrm>
            <a:off x="-60722" y="0"/>
            <a:ext cx="9204722" cy="617696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a:xfrm>
            <a:off x="0" y="2715904"/>
            <a:ext cx="9144000" cy="3461059"/>
          </a:xfrm>
        </p:spPr>
        <p:txBody>
          <a:bodyPr>
            <a:normAutofit fontScale="77500" lnSpcReduction="20000"/>
          </a:bodyPr>
          <a:lstStyle/>
          <a:p>
            <a:pPr marL="0" indent="0" algn="ctr">
              <a:buNone/>
            </a:pPr>
            <a:r>
              <a:rPr lang="en-NZ" b="1" dirty="0">
                <a:latin typeface="Arial" panose="020B0604020202020204" pitchFamily="34" charset="0"/>
                <a:cs typeface="Arial" panose="020B0604020202020204" pitchFamily="34" charset="0"/>
              </a:rPr>
              <a:t>First Apology 65-67 in 155 C.E</a:t>
            </a:r>
          </a:p>
          <a:p>
            <a:endParaRPr lang="en-NZ" dirty="0">
              <a:latin typeface="Arial" panose="020B0604020202020204" pitchFamily="34" charset="0"/>
              <a:cs typeface="Arial" panose="020B0604020202020204" pitchFamily="34" charset="0"/>
            </a:endParaRPr>
          </a:p>
          <a:p>
            <a:r>
              <a:rPr lang="en-NZ" b="1" dirty="0">
                <a:latin typeface="Arial" panose="020B0604020202020204" pitchFamily="34" charset="0"/>
                <a:cs typeface="Arial" panose="020B0604020202020204" pitchFamily="34" charset="0"/>
              </a:rPr>
              <a:t>“All who dwell in the same city or country gather in the same place. The memoirs of the apostles and the writings of the prophets are read as much as time permits.</a:t>
            </a:r>
          </a:p>
          <a:p>
            <a:pPr marL="0" indent="0">
              <a:buNone/>
            </a:pPr>
            <a:r>
              <a:rPr lang="en-NZ" b="1" i="1" dirty="0" smtClean="0">
                <a:latin typeface="Arial" panose="020B0604020202020204" pitchFamily="34" charset="0"/>
                <a:cs typeface="Arial" panose="020B0604020202020204" pitchFamily="34" charset="0"/>
              </a:rPr>
              <a:t>First</a:t>
            </a:r>
            <a:r>
              <a:rPr lang="en-NZ" b="1" i="1" dirty="0">
                <a:latin typeface="Arial" panose="020B0604020202020204" pitchFamily="34" charset="0"/>
                <a:cs typeface="Arial" panose="020B0604020202020204" pitchFamily="34" charset="0"/>
              </a:rPr>
              <a:t>, Second and Gospel readings</a:t>
            </a:r>
            <a:endParaRPr lang="en-NZ" dirty="0">
              <a:latin typeface="Arial" panose="020B0604020202020204" pitchFamily="34" charset="0"/>
              <a:cs typeface="Arial" panose="020B0604020202020204" pitchFamily="34" charset="0"/>
            </a:endParaRPr>
          </a:p>
          <a:p>
            <a:endParaRPr lang="en-NZ" dirty="0">
              <a:latin typeface="Arial" panose="020B0604020202020204" pitchFamily="34" charset="0"/>
              <a:cs typeface="Arial" panose="020B0604020202020204" pitchFamily="34" charset="0"/>
            </a:endParaRPr>
          </a:p>
          <a:p>
            <a:r>
              <a:rPr lang="en-NZ" b="1" dirty="0">
                <a:latin typeface="Arial" panose="020B0604020202020204" pitchFamily="34" charset="0"/>
                <a:cs typeface="Arial" panose="020B0604020202020204" pitchFamily="34" charset="0"/>
              </a:rPr>
              <a:t>When the reader is finished, he presides over all those gathered admonishes and challenges them to imitate these wonderful things.</a:t>
            </a:r>
          </a:p>
          <a:p>
            <a:pPr marL="0" indent="0">
              <a:buNone/>
            </a:pPr>
            <a:r>
              <a:rPr lang="en-NZ" b="1" i="1" dirty="0" smtClean="0">
                <a:latin typeface="Arial" panose="020B0604020202020204" pitchFamily="34" charset="0"/>
                <a:cs typeface="Arial" panose="020B0604020202020204" pitchFamily="34" charset="0"/>
              </a:rPr>
              <a:t>Homily/sermon</a:t>
            </a:r>
            <a:endParaRPr lang="en-NZ" dirty="0">
              <a:latin typeface="Arial" panose="020B0604020202020204" pitchFamily="34" charset="0"/>
              <a:cs typeface="Arial" panose="020B0604020202020204" pitchFamily="34" charset="0"/>
            </a:endParaRPr>
          </a:p>
          <a:p>
            <a:pPr marL="0" indent="0">
              <a:buNone/>
            </a:pPr>
            <a:endParaRPr lang="en-NZ" dirty="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spTree>
    <p:extLst>
      <p:ext uri="{BB962C8B-B14F-4D97-AF65-F5344CB8AC3E}">
        <p14:creationId xmlns:p14="http://schemas.microsoft.com/office/powerpoint/2010/main" val="31906839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8" name="Picture 2" descr="Image result for tumblr blue background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23850"/>
            <a:ext cx="9144000" cy="5715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a:xfrm>
            <a:off x="0" y="1036171"/>
            <a:ext cx="9144000" cy="4290358"/>
          </a:xfrm>
        </p:spPr>
        <p:txBody>
          <a:bodyPr>
            <a:normAutofit lnSpcReduction="10000"/>
          </a:bodyPr>
          <a:lstStyle/>
          <a:p>
            <a:pPr marL="0" indent="0" algn="ctr">
              <a:buNone/>
            </a:pPr>
            <a:r>
              <a:rPr lang="en-NZ" sz="4000" b="1" dirty="0">
                <a:latin typeface="Arial" panose="020B0604020202020204" pitchFamily="34" charset="0"/>
                <a:cs typeface="Arial" panose="020B0604020202020204" pitchFamily="34" charset="0"/>
              </a:rPr>
              <a:t>Living in the Image of God </a:t>
            </a:r>
            <a:br>
              <a:rPr lang="en-NZ" sz="4000" b="1" dirty="0">
                <a:latin typeface="Arial" panose="020B0604020202020204" pitchFamily="34" charset="0"/>
                <a:cs typeface="Arial" panose="020B0604020202020204" pitchFamily="34" charset="0"/>
              </a:rPr>
            </a:br>
            <a:r>
              <a:rPr lang="en-NZ" sz="4000" b="1" dirty="0">
                <a:latin typeface="Arial" panose="020B0604020202020204" pitchFamily="34" charset="0"/>
                <a:cs typeface="Arial" panose="020B0604020202020204" pitchFamily="34" charset="0"/>
              </a:rPr>
              <a:t>(Genesis 1:27</a:t>
            </a:r>
            <a:r>
              <a:rPr lang="en-NZ" sz="4000" b="1" dirty="0" smtClean="0">
                <a:latin typeface="Arial" panose="020B0604020202020204" pitchFamily="34" charset="0"/>
                <a:cs typeface="Arial" panose="020B0604020202020204" pitchFamily="34" charset="0"/>
              </a:rPr>
              <a:t>)</a:t>
            </a:r>
          </a:p>
          <a:p>
            <a:pPr marL="0" indent="0" algn="ctr">
              <a:buNone/>
            </a:pPr>
            <a:endParaRPr lang="en-NZ" sz="4000" dirty="0">
              <a:latin typeface="Arial" panose="020B0604020202020204" pitchFamily="34" charset="0"/>
              <a:cs typeface="Arial" panose="020B0604020202020204" pitchFamily="34" charset="0"/>
            </a:endParaRPr>
          </a:p>
          <a:p>
            <a:pPr marL="0" indent="0" algn="ctr">
              <a:buNone/>
            </a:pPr>
            <a:r>
              <a:rPr lang="en-NZ" sz="4000" b="1" i="1" dirty="0">
                <a:latin typeface="Arial" panose="020B0604020202020204" pitchFamily="34" charset="0"/>
                <a:cs typeface="Arial" panose="020B0604020202020204" pitchFamily="34" charset="0"/>
              </a:rPr>
              <a:t>“So God created humankind in his image,</a:t>
            </a:r>
          </a:p>
          <a:p>
            <a:pPr marL="0" indent="0" algn="ctr">
              <a:buNone/>
            </a:pPr>
            <a:r>
              <a:rPr lang="en-NZ" sz="4000" b="1" i="1" dirty="0">
                <a:latin typeface="Arial" panose="020B0604020202020204" pitchFamily="34" charset="0"/>
                <a:cs typeface="Arial" panose="020B0604020202020204" pitchFamily="34" charset="0"/>
              </a:rPr>
              <a:t>In the image of God he created them;</a:t>
            </a:r>
          </a:p>
          <a:p>
            <a:pPr marL="0" indent="0" algn="ctr">
              <a:buNone/>
            </a:pPr>
            <a:r>
              <a:rPr lang="en-NZ" sz="4000" b="1" i="1" dirty="0">
                <a:latin typeface="Arial" panose="020B0604020202020204" pitchFamily="34" charset="0"/>
                <a:cs typeface="Arial" panose="020B0604020202020204" pitchFamily="34" charset="0"/>
              </a:rPr>
              <a:t>Male and female he created them.”</a:t>
            </a:r>
          </a:p>
          <a:p>
            <a:pPr marL="0" indent="0" algn="ctr">
              <a:buNone/>
            </a:pPr>
            <a:endParaRPr lang="en-NZ" sz="4000" dirty="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spTree>
    <p:extLst>
      <p:ext uri="{BB962C8B-B14F-4D97-AF65-F5344CB8AC3E}">
        <p14:creationId xmlns:p14="http://schemas.microsoft.com/office/powerpoint/2010/main" val="3270490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8" name="Picture 2" descr="Image result for tumblr blue background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23850"/>
            <a:ext cx="9144000" cy="5715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a:xfrm>
            <a:off x="0" y="1036171"/>
            <a:ext cx="9144000" cy="4290358"/>
          </a:xfrm>
        </p:spPr>
        <p:txBody>
          <a:bodyPr>
            <a:normAutofit/>
          </a:bodyPr>
          <a:lstStyle/>
          <a:p>
            <a:pPr marL="0" indent="0" algn="ctr">
              <a:buNone/>
            </a:pPr>
            <a:r>
              <a:rPr lang="en-NZ" sz="4000" b="1" dirty="0">
                <a:latin typeface="Arial" panose="020B0604020202020204" pitchFamily="34" charset="0"/>
                <a:cs typeface="Arial" panose="020B0604020202020204" pitchFamily="34" charset="0"/>
              </a:rPr>
              <a:t>Living in the Image of God </a:t>
            </a:r>
            <a:br>
              <a:rPr lang="en-NZ" sz="4000" b="1" dirty="0">
                <a:latin typeface="Arial" panose="020B0604020202020204" pitchFamily="34" charset="0"/>
                <a:cs typeface="Arial" panose="020B0604020202020204" pitchFamily="34" charset="0"/>
              </a:rPr>
            </a:br>
            <a:r>
              <a:rPr lang="en-NZ" sz="4000" b="1" dirty="0">
                <a:latin typeface="Arial" panose="020B0604020202020204" pitchFamily="34" charset="0"/>
                <a:cs typeface="Arial" panose="020B0604020202020204" pitchFamily="34" charset="0"/>
              </a:rPr>
              <a:t>(Genesis 1:27</a:t>
            </a:r>
            <a:r>
              <a:rPr lang="en-NZ" sz="4000" b="1" dirty="0" smtClean="0">
                <a:latin typeface="Arial" panose="020B0604020202020204" pitchFamily="34" charset="0"/>
                <a:cs typeface="Arial" panose="020B0604020202020204" pitchFamily="34" charset="0"/>
              </a:rPr>
              <a:t>)</a:t>
            </a:r>
          </a:p>
          <a:p>
            <a:pPr marL="0" indent="0" algn="ctr">
              <a:buNone/>
            </a:pPr>
            <a:endParaRPr lang="en-NZ" sz="4000" dirty="0">
              <a:latin typeface="Arial" panose="020B0604020202020204" pitchFamily="34" charset="0"/>
              <a:cs typeface="Arial" panose="020B0604020202020204" pitchFamily="34" charset="0"/>
            </a:endParaRPr>
          </a:p>
          <a:p>
            <a:pPr marL="0" indent="0" algn="ctr">
              <a:buNone/>
            </a:pPr>
            <a:r>
              <a:rPr lang="en-NZ" sz="4000" b="1" dirty="0">
                <a:latin typeface="Arial" panose="020B0604020202020204" pitchFamily="34" charset="0"/>
                <a:cs typeface="Arial" panose="020B0604020202020204" pitchFamily="34" charset="0"/>
              </a:rPr>
              <a:t>If we truly believe that we’re created in the image of God, we must be in connection with ourselves and with others/the world.</a:t>
            </a:r>
          </a:p>
          <a:p>
            <a:pPr marL="0" indent="0" algn="ctr">
              <a:buNone/>
            </a:pPr>
            <a:endParaRPr lang="en-NZ" sz="4000" dirty="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spTree>
    <p:extLst>
      <p:ext uri="{BB962C8B-B14F-4D97-AF65-F5344CB8AC3E}">
        <p14:creationId xmlns:p14="http://schemas.microsoft.com/office/powerpoint/2010/main" val="41710030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sp>
        <p:nvSpPr>
          <p:cNvPr id="6" name="TextBox 5"/>
          <p:cNvSpPr txBox="1"/>
          <p:nvPr/>
        </p:nvSpPr>
        <p:spPr>
          <a:xfrm>
            <a:off x="0" y="681039"/>
            <a:ext cx="9156879" cy="1754326"/>
          </a:xfrm>
          <a:prstGeom prst="rect">
            <a:avLst/>
          </a:prstGeom>
          <a:noFill/>
        </p:spPr>
        <p:txBody>
          <a:bodyPr wrap="square" rtlCol="0">
            <a:spAutoFit/>
          </a:bodyPr>
          <a:lstStyle/>
          <a:p>
            <a:pPr algn="ctr"/>
            <a:r>
              <a:rPr lang="en-NZ" sz="3600" dirty="0" smtClean="0">
                <a:solidFill>
                  <a:schemeClr val="bg1"/>
                </a:solidFill>
                <a:latin typeface="Arial" panose="020B0604020202020204" pitchFamily="34" charset="0"/>
                <a:cs typeface="Arial" panose="020B0604020202020204" pitchFamily="34" charset="0"/>
              </a:rPr>
              <a:t>Mass is the ultimate expression of living </a:t>
            </a:r>
            <a:r>
              <a:rPr lang="en-NZ" sz="3600" dirty="0">
                <a:solidFill>
                  <a:schemeClr val="bg1"/>
                </a:solidFill>
                <a:latin typeface="Arial" panose="020B0604020202020204" pitchFamily="34" charset="0"/>
                <a:cs typeface="Arial" panose="020B0604020202020204" pitchFamily="34" charset="0"/>
              </a:rPr>
              <a:t>in the Image of God </a:t>
            </a:r>
            <a:r>
              <a:rPr lang="en-NZ" sz="3600" dirty="0" smtClean="0">
                <a:solidFill>
                  <a:schemeClr val="bg1"/>
                </a:solidFill>
                <a:latin typeface="Arial" panose="020B0604020202020204" pitchFamily="34" charset="0"/>
                <a:cs typeface="Arial" panose="020B0604020202020204" pitchFamily="34" charset="0"/>
              </a:rPr>
              <a:t>and scripture is a huge part of this</a:t>
            </a:r>
            <a:endParaRPr lang="en-NZ" sz="2700" dirty="0">
              <a:solidFill>
                <a:schemeClr val="bg1"/>
              </a:solidFill>
              <a:latin typeface="Arial" panose="020B0604020202020204" pitchFamily="34" charset="0"/>
              <a:cs typeface="Arial" panose="020B0604020202020204" pitchFamily="34" charset="0"/>
            </a:endParaRPr>
          </a:p>
        </p:txBody>
      </p:sp>
      <p:pic>
        <p:nvPicPr>
          <p:cNvPr id="9" name="Picture 2" descr="https://s-media-cache-ak0.pinimg.com/736x/f4/c0/26/f4c026ffcd06082ac1d42d1df8e7891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33" y="2746950"/>
            <a:ext cx="1698156" cy="253364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36.media.tumblr.com/d9ef6b67ba3184f30a721581270f1e9a/tumblr_nu9ixstPsU1ro3bb9o1_1280.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099" r="8945"/>
          <a:stretch/>
        </p:blipFill>
        <p:spPr bwMode="auto">
          <a:xfrm>
            <a:off x="1719189" y="2746950"/>
            <a:ext cx="1986486" cy="251595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http://www.todayscatholicnews.org/wp-content/uploads/2010/09/IMG_0206.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9651"/>
          <a:stretch/>
        </p:blipFill>
        <p:spPr bwMode="auto">
          <a:xfrm>
            <a:off x="3705675" y="2729254"/>
            <a:ext cx="1913477" cy="25336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https://kiwiblogbus.files.wordpress.com/2012/03/jan-208.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19152" y="2729253"/>
            <a:ext cx="1900237" cy="253364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0" descr="https://taarcheia.files.wordpress.com/2014/03/holy-spirit-mark-jennings.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5312"/>
          <a:stretch/>
        </p:blipFill>
        <p:spPr bwMode="auto">
          <a:xfrm>
            <a:off x="7532629" y="2729252"/>
            <a:ext cx="1637490" cy="2498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77355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a:xfrm>
            <a:off x="6591299" y="550617"/>
            <a:ext cx="2552701" cy="5626346"/>
          </a:xfrm>
        </p:spPr>
        <p:txBody>
          <a:bodyPr>
            <a:normAutofit/>
          </a:bodyPr>
          <a:lstStyle/>
          <a:p>
            <a:pPr marL="0" indent="0">
              <a:buNone/>
            </a:pPr>
            <a:r>
              <a:rPr lang="en-NZ" i="1" u="sng" dirty="0">
                <a:solidFill>
                  <a:schemeClr val="bg1"/>
                </a:solidFill>
                <a:latin typeface="Arial" panose="020B0604020202020204" pitchFamily="34" charset="0"/>
                <a:cs typeface="Arial" panose="020B0604020202020204" pitchFamily="34" charset="0"/>
              </a:rPr>
              <a:t>God is the author of Sacred Scripture</a:t>
            </a:r>
            <a:r>
              <a:rPr lang="en-NZ" dirty="0">
                <a:solidFill>
                  <a:schemeClr val="bg1"/>
                </a:solidFill>
                <a:latin typeface="Arial" panose="020B0604020202020204" pitchFamily="34" charset="0"/>
                <a:cs typeface="Arial" panose="020B0604020202020204" pitchFamily="34" charset="0"/>
              </a:rPr>
              <a:t>. </a:t>
            </a:r>
            <a:r>
              <a:rPr lang="en-NZ" dirty="0" smtClean="0">
                <a:solidFill>
                  <a:schemeClr val="bg1"/>
                </a:solidFill>
                <a:latin typeface="Arial" panose="020B0604020202020204" pitchFamily="34" charset="0"/>
                <a:cs typeface="Arial" panose="020B0604020202020204" pitchFamily="34" charset="0"/>
              </a:rPr>
              <a:t>The </a:t>
            </a:r>
            <a:r>
              <a:rPr lang="en-NZ" dirty="0">
                <a:solidFill>
                  <a:schemeClr val="bg1"/>
                </a:solidFill>
                <a:latin typeface="Arial" panose="020B0604020202020204" pitchFamily="34" charset="0"/>
                <a:cs typeface="Arial" panose="020B0604020202020204" pitchFamily="34" charset="0"/>
              </a:rPr>
              <a:t>divinely revealed </a:t>
            </a:r>
            <a:r>
              <a:rPr lang="en-NZ" dirty="0" smtClean="0">
                <a:solidFill>
                  <a:schemeClr val="bg1"/>
                </a:solidFill>
                <a:latin typeface="Arial" panose="020B0604020202020204" pitchFamily="34" charset="0"/>
                <a:cs typeface="Arial" panose="020B0604020202020204" pitchFamily="34" charset="0"/>
              </a:rPr>
              <a:t>realities…have </a:t>
            </a:r>
            <a:r>
              <a:rPr lang="en-NZ" dirty="0">
                <a:solidFill>
                  <a:schemeClr val="bg1"/>
                </a:solidFill>
                <a:latin typeface="Arial" panose="020B0604020202020204" pitchFamily="34" charset="0"/>
                <a:cs typeface="Arial" panose="020B0604020202020204" pitchFamily="34" charset="0"/>
              </a:rPr>
              <a:t>been written down under the </a:t>
            </a:r>
            <a:r>
              <a:rPr lang="en-NZ" u="sng" dirty="0">
                <a:solidFill>
                  <a:schemeClr val="bg1"/>
                </a:solidFill>
                <a:latin typeface="Arial" panose="020B0604020202020204" pitchFamily="34" charset="0"/>
                <a:cs typeface="Arial" panose="020B0604020202020204" pitchFamily="34" charset="0"/>
              </a:rPr>
              <a:t>inspiration of the Holy Spirit</a:t>
            </a:r>
            <a:r>
              <a:rPr lang="en-NZ" u="sng" dirty="0" smtClean="0">
                <a:solidFill>
                  <a:schemeClr val="bg1"/>
                </a:solidFill>
                <a:latin typeface="Arial" panose="020B0604020202020204" pitchFamily="34" charset="0"/>
                <a:cs typeface="Arial" panose="020B0604020202020204" pitchFamily="34" charset="0"/>
              </a:rPr>
              <a:t>. </a:t>
            </a:r>
            <a:r>
              <a:rPr lang="en-NZ" sz="2400" i="1" dirty="0" smtClean="0">
                <a:solidFill>
                  <a:schemeClr val="bg1"/>
                </a:solidFill>
                <a:latin typeface="Arial" panose="020B0604020202020204" pitchFamily="34" charset="0"/>
                <a:cs typeface="Arial" panose="020B0604020202020204" pitchFamily="34" charset="0"/>
              </a:rPr>
              <a:t>CCC 105</a:t>
            </a:r>
          </a:p>
          <a:p>
            <a:pPr marL="0" indent="0">
              <a:buNone/>
            </a:pPr>
            <a:endParaRPr lang="en-NZ" dirty="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pic>
        <p:nvPicPr>
          <p:cNvPr id="1026" name="Picture 2" descr="Image result for holy spirit abstract ar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452" y="235413"/>
            <a:ext cx="6391848" cy="6391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9763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pic>
        <p:nvPicPr>
          <p:cNvPr id="16" name="Picture 2" descr="Image result for tumblr green backgrounds"/>
          <p:cNvPicPr>
            <a:picLocks noChangeAspect="1" noChangeArrowheads="1"/>
          </p:cNvPicPr>
          <p:nvPr/>
        </p:nvPicPr>
        <p:blipFill rotWithShape="1">
          <a:blip r:embed="rId3">
            <a:extLst>
              <a:ext uri="{28A0092B-C50C-407E-A947-70E740481C1C}">
                <a14:useLocalDpi xmlns:a14="http://schemas.microsoft.com/office/drawing/2010/main" val="0"/>
              </a:ext>
            </a:extLst>
          </a:blip>
          <a:srcRect l="13943"/>
          <a:stretch/>
        </p:blipFill>
        <p:spPr bwMode="auto">
          <a:xfrm>
            <a:off x="-38100" y="0"/>
            <a:ext cx="9182100" cy="5995016"/>
          </a:xfrm>
          <a:prstGeom prst="rect">
            <a:avLst/>
          </a:prstGeom>
          <a:noFill/>
          <a:extLst>
            <a:ext uri="{909E8E84-426E-40DD-AFC4-6F175D3DCCD1}">
              <a14:hiddenFill xmlns:a14="http://schemas.microsoft.com/office/drawing/2010/main">
                <a:solidFill>
                  <a:srgbClr val="FFFFFF"/>
                </a:solidFill>
              </a14:hiddenFill>
            </a:ext>
          </a:extLst>
        </p:spPr>
      </p:pic>
      <p:sp>
        <p:nvSpPr>
          <p:cNvPr id="14" name="Title 1"/>
          <p:cNvSpPr>
            <a:spLocks noGrp="1"/>
          </p:cNvSpPr>
          <p:nvPr>
            <p:ph type="title"/>
          </p:nvPr>
        </p:nvSpPr>
        <p:spPr>
          <a:xfrm>
            <a:off x="35988" y="365126"/>
            <a:ext cx="9108012" cy="1325563"/>
          </a:xfrm>
        </p:spPr>
        <p:txBody>
          <a:bodyPr>
            <a:normAutofit fontScale="90000"/>
          </a:bodyPr>
          <a:lstStyle/>
          <a:p>
            <a:pPr algn="ctr"/>
            <a:r>
              <a:rPr lang="en-NZ" b="1" dirty="0" smtClean="0">
                <a:latin typeface="Arial" panose="020B0604020202020204" pitchFamily="34" charset="0"/>
                <a:cs typeface="Arial" panose="020B0604020202020204" pitchFamily="34" charset="0"/>
              </a:rPr>
              <a:t>5 things we are called to have balance between and be in connection with:</a:t>
            </a:r>
            <a:endParaRPr lang="en-NZ" b="1" dirty="0">
              <a:latin typeface="Arial" panose="020B0604020202020204" pitchFamily="34" charset="0"/>
              <a:cs typeface="Arial" panose="020B0604020202020204" pitchFamily="34" charset="0"/>
            </a:endParaRPr>
          </a:p>
        </p:txBody>
      </p:sp>
      <p:sp>
        <p:nvSpPr>
          <p:cNvPr id="15" name="Content Placeholder 2"/>
          <p:cNvSpPr>
            <a:spLocks noGrp="1"/>
          </p:cNvSpPr>
          <p:nvPr>
            <p:ph idx="1"/>
          </p:nvPr>
        </p:nvSpPr>
        <p:spPr>
          <a:xfrm>
            <a:off x="35988" y="2125266"/>
            <a:ext cx="9013228" cy="3263504"/>
          </a:xfrm>
        </p:spPr>
        <p:txBody>
          <a:bodyPr>
            <a:normAutofit fontScale="92500" lnSpcReduction="20000"/>
          </a:bodyPr>
          <a:lstStyle/>
          <a:p>
            <a:pPr algn="ctr"/>
            <a:r>
              <a:rPr lang="en-NZ" sz="3300" b="1" dirty="0">
                <a:latin typeface="Arial" panose="020B0604020202020204" pitchFamily="34" charset="0"/>
                <a:cs typeface="Arial" panose="020B0604020202020204" pitchFamily="34" charset="0"/>
              </a:rPr>
              <a:t>Creation : the natural environment</a:t>
            </a:r>
          </a:p>
          <a:p>
            <a:pPr algn="ctr"/>
            <a:r>
              <a:rPr lang="en-NZ" sz="3300" b="1" dirty="0">
                <a:latin typeface="Arial" panose="020B0604020202020204" pitchFamily="34" charset="0"/>
                <a:cs typeface="Arial" panose="020B0604020202020204" pitchFamily="34" charset="0"/>
              </a:rPr>
              <a:t>Family</a:t>
            </a:r>
          </a:p>
          <a:p>
            <a:pPr algn="ctr"/>
            <a:r>
              <a:rPr lang="en-NZ" sz="3300" b="1" dirty="0">
                <a:latin typeface="Arial" panose="020B0604020202020204" pitchFamily="34" charset="0"/>
                <a:cs typeface="Arial" panose="020B0604020202020204" pitchFamily="34" charset="0"/>
              </a:rPr>
              <a:t>Community</a:t>
            </a:r>
          </a:p>
          <a:p>
            <a:pPr algn="ctr"/>
            <a:r>
              <a:rPr lang="en-NZ" sz="3300" b="1" dirty="0">
                <a:latin typeface="Arial" panose="020B0604020202020204" pitchFamily="34" charset="0"/>
                <a:cs typeface="Arial" panose="020B0604020202020204" pitchFamily="34" charset="0"/>
              </a:rPr>
              <a:t>Culture</a:t>
            </a:r>
          </a:p>
          <a:p>
            <a:pPr algn="ctr"/>
            <a:r>
              <a:rPr lang="en-NZ" sz="3300" b="1" dirty="0">
                <a:latin typeface="Arial" panose="020B0604020202020204" pitchFamily="34" charset="0"/>
                <a:cs typeface="Arial" panose="020B0604020202020204" pitchFamily="34" charset="0"/>
              </a:rPr>
              <a:t>God</a:t>
            </a:r>
          </a:p>
          <a:p>
            <a:pPr marL="0" indent="0" algn="ctr">
              <a:buNone/>
            </a:pPr>
            <a:r>
              <a:rPr lang="en-NZ" sz="3300" b="1" i="1" dirty="0">
                <a:latin typeface="Arial" panose="020B0604020202020204" pitchFamily="34" charset="0"/>
                <a:cs typeface="Arial" panose="020B0604020202020204" pitchFamily="34" charset="0"/>
              </a:rPr>
              <a:t>In the Mass we believe we’re deeply in connection with all these aspects of life.</a:t>
            </a:r>
          </a:p>
          <a:p>
            <a:pPr algn="ctr"/>
            <a:endParaRPr lang="en-NZ" sz="3300" b="1" dirty="0">
              <a:latin typeface="Arial" panose="020B0604020202020204" pitchFamily="34" charset="0"/>
              <a:cs typeface="Arial" panose="020B0604020202020204" pitchFamily="34" charset="0"/>
            </a:endParaRPr>
          </a:p>
          <a:p>
            <a:pPr algn="ctr"/>
            <a:endParaRPr lang="en-NZ"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8289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5">
                                            <p:txEl>
                                              <p:pRg st="1" end="1"/>
                                            </p:txEl>
                                          </p:spTgt>
                                        </p:tgtEl>
                                        <p:attrNameLst>
                                          <p:attrName>style.visibility</p:attrName>
                                        </p:attrNameLst>
                                      </p:cBhvr>
                                      <p:to>
                                        <p:strVal val="visible"/>
                                      </p:to>
                                    </p:set>
                                    <p:animEffect transition="in" filter="fade">
                                      <p:cBhvr>
                                        <p:cTn id="10" dur="500"/>
                                        <p:tgtEl>
                                          <p:spTgt spid="1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animEffect transition="in" filter="fade">
                                      <p:cBhvr>
                                        <p:cTn id="13" dur="500"/>
                                        <p:tgtEl>
                                          <p:spTgt spid="1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xEl>
                                              <p:pRg st="3" end="3"/>
                                            </p:txEl>
                                          </p:spTgt>
                                        </p:tgtEl>
                                        <p:attrNameLst>
                                          <p:attrName>style.visibility</p:attrName>
                                        </p:attrNameLst>
                                      </p:cBhvr>
                                      <p:to>
                                        <p:strVal val="visible"/>
                                      </p:to>
                                    </p:set>
                                    <p:animEffect transition="in" filter="fade">
                                      <p:cBhvr>
                                        <p:cTn id="16" dur="500"/>
                                        <p:tgtEl>
                                          <p:spTgt spid="15">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animEffect transition="in" filter="fade">
                                      <p:cBhvr>
                                        <p:cTn id="19" dur="500"/>
                                        <p:tgtEl>
                                          <p:spTgt spid="15">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5">
                                            <p:txEl>
                                              <p:pRg st="5" end="5"/>
                                            </p:txEl>
                                          </p:spTgt>
                                        </p:tgtEl>
                                        <p:attrNameLst>
                                          <p:attrName>style.visibility</p:attrName>
                                        </p:attrNameLst>
                                      </p:cBhvr>
                                      <p:to>
                                        <p:strVal val="visible"/>
                                      </p:to>
                                    </p:set>
                                    <p:animEffect transition="in" filter="fade">
                                      <p:cBhvr>
                                        <p:cTn id="24" dur="500"/>
                                        <p:tgtEl>
                                          <p:spTgt spid="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mage result for tumblr wheat backgrounds"/>
          <p:cNvPicPr>
            <a:picLocks noChangeAspect="1" noChangeArrowheads="1"/>
          </p:cNvPicPr>
          <p:nvPr/>
        </p:nvPicPr>
        <p:blipFill rotWithShape="1">
          <a:blip r:embed="rId2">
            <a:extLst>
              <a:ext uri="{28A0092B-C50C-407E-A947-70E740481C1C}">
                <a14:useLocalDpi xmlns:a14="http://schemas.microsoft.com/office/drawing/2010/main" val="0"/>
              </a:ext>
            </a:extLst>
          </a:blip>
          <a:srcRect l="13121" r="11723"/>
          <a:stretch/>
        </p:blipFill>
        <p:spPr bwMode="auto">
          <a:xfrm>
            <a:off x="-19050" y="0"/>
            <a:ext cx="9163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pPr algn="ctr"/>
            <a:r>
              <a:rPr lang="en-NZ" sz="4050" b="1" dirty="0">
                <a:latin typeface="Arial" panose="020B0604020202020204" pitchFamily="34" charset="0"/>
                <a:cs typeface="Arial" panose="020B0604020202020204" pitchFamily="34" charset="0"/>
              </a:rPr>
              <a:t>Creation</a:t>
            </a:r>
          </a:p>
        </p:txBody>
      </p:sp>
      <p:sp>
        <p:nvSpPr>
          <p:cNvPr id="3" name="Content Placeholder 2"/>
          <p:cNvSpPr>
            <a:spLocks noGrp="1"/>
          </p:cNvSpPr>
          <p:nvPr>
            <p:ph idx="1"/>
          </p:nvPr>
        </p:nvSpPr>
        <p:spPr>
          <a:xfrm>
            <a:off x="35988" y="2125266"/>
            <a:ext cx="9013228" cy="3263504"/>
          </a:xfrm>
        </p:spPr>
        <p:txBody>
          <a:bodyPr>
            <a:normAutofit/>
          </a:bodyPr>
          <a:lstStyle/>
          <a:p>
            <a:pPr marL="0" indent="0" algn="just">
              <a:buNone/>
            </a:pPr>
            <a:r>
              <a:rPr lang="en-NZ" sz="3300" b="1" dirty="0">
                <a:latin typeface="Arial" panose="020B0604020202020204" pitchFamily="34" charset="0"/>
                <a:cs typeface="Arial" panose="020B0604020202020204" pitchFamily="34" charset="0"/>
              </a:rPr>
              <a:t>We bring the bread and wine made from the natural environment. Bread is made from wheat, wine is made from grapes.</a:t>
            </a:r>
          </a:p>
          <a:p>
            <a:endParaRPr lang="en-NZ" b="1" dirty="0"/>
          </a:p>
        </p:txBody>
      </p:sp>
    </p:spTree>
    <p:extLst>
      <p:ext uri="{BB962C8B-B14F-4D97-AF65-F5344CB8AC3E}">
        <p14:creationId xmlns:p14="http://schemas.microsoft.com/office/powerpoint/2010/main" val="34923013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age result for tumblr red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5204" r="11810"/>
          <a:stretch/>
        </p:blipFill>
        <p:spPr bwMode="auto">
          <a:xfrm>
            <a:off x="19049" y="0"/>
            <a:ext cx="91059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pPr algn="ctr"/>
            <a:r>
              <a:rPr lang="en-NZ" sz="4050" b="1" dirty="0">
                <a:latin typeface="Arial" panose="020B0604020202020204" pitchFamily="34" charset="0"/>
                <a:cs typeface="Arial" panose="020B0604020202020204" pitchFamily="34" charset="0"/>
              </a:rPr>
              <a:t>Family and Community</a:t>
            </a:r>
          </a:p>
        </p:txBody>
      </p:sp>
      <p:sp>
        <p:nvSpPr>
          <p:cNvPr id="3" name="Content Placeholder 2"/>
          <p:cNvSpPr>
            <a:spLocks noGrp="1"/>
          </p:cNvSpPr>
          <p:nvPr>
            <p:ph idx="1"/>
          </p:nvPr>
        </p:nvSpPr>
        <p:spPr>
          <a:xfrm>
            <a:off x="35988" y="1690689"/>
            <a:ext cx="9013228" cy="4672011"/>
          </a:xfrm>
        </p:spPr>
        <p:txBody>
          <a:bodyPr>
            <a:normAutofit/>
          </a:bodyPr>
          <a:lstStyle/>
          <a:p>
            <a:pPr marL="0" indent="0" algn="just">
              <a:buNone/>
            </a:pPr>
            <a:r>
              <a:rPr lang="en-NZ" sz="3300" b="1" dirty="0">
                <a:latin typeface="Arial" panose="020B0604020202020204" pitchFamily="34" charset="0"/>
                <a:cs typeface="Arial" panose="020B0604020202020204" pitchFamily="34" charset="0"/>
              </a:rPr>
              <a:t>Being Christian involves being part of the Body of Christ, we don’t just have a personal relationship with God. </a:t>
            </a:r>
            <a:endParaRPr lang="en-NZ" sz="3300" b="1" dirty="0" smtClean="0">
              <a:latin typeface="Arial" panose="020B0604020202020204" pitchFamily="34" charset="0"/>
              <a:cs typeface="Arial" panose="020B0604020202020204" pitchFamily="34" charset="0"/>
            </a:endParaRPr>
          </a:p>
          <a:p>
            <a:pPr algn="just"/>
            <a:endParaRPr lang="en-NZ" sz="3300" b="1" dirty="0">
              <a:latin typeface="Arial" panose="020B0604020202020204" pitchFamily="34" charset="0"/>
              <a:cs typeface="Arial" panose="020B0604020202020204" pitchFamily="34" charset="0"/>
            </a:endParaRPr>
          </a:p>
          <a:p>
            <a:pPr marL="0" indent="0" algn="just">
              <a:buNone/>
            </a:pPr>
            <a:r>
              <a:rPr lang="en-NZ" sz="3300" b="1" dirty="0">
                <a:latin typeface="Arial" panose="020B0604020202020204" pitchFamily="34" charset="0"/>
                <a:cs typeface="Arial" panose="020B0604020202020204" pitchFamily="34" charset="0"/>
              </a:rPr>
              <a:t>Participating in Mass with family strengthens the bonds with each other and faith that is shared in the home (the domestic church) is reinforced by going to Mass.</a:t>
            </a:r>
          </a:p>
          <a:p>
            <a:endParaRPr lang="en-NZ" b="1" dirty="0"/>
          </a:p>
        </p:txBody>
      </p:sp>
    </p:spTree>
    <p:extLst>
      <p:ext uri="{BB962C8B-B14F-4D97-AF65-F5344CB8AC3E}">
        <p14:creationId xmlns:p14="http://schemas.microsoft.com/office/powerpoint/2010/main" val="1507678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Image result for maori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24372"/>
          <a:stretch/>
        </p:blipFill>
        <p:spPr bwMode="auto">
          <a:xfrm>
            <a:off x="-38100" y="0"/>
            <a:ext cx="9220586"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99955" y="1399349"/>
            <a:ext cx="7886700" cy="994172"/>
          </a:xfrm>
        </p:spPr>
        <p:txBody>
          <a:bodyPr>
            <a:normAutofit/>
          </a:bodyPr>
          <a:lstStyle/>
          <a:p>
            <a:pPr algn="ctr"/>
            <a:r>
              <a:rPr lang="en-NZ" sz="4050" b="1" dirty="0">
                <a:solidFill>
                  <a:schemeClr val="bg1"/>
                </a:solidFill>
                <a:latin typeface="Arial" panose="020B0604020202020204" pitchFamily="34" charset="0"/>
                <a:cs typeface="Arial" panose="020B0604020202020204" pitchFamily="34" charset="0"/>
              </a:rPr>
              <a:t>Culture</a:t>
            </a:r>
          </a:p>
        </p:txBody>
      </p:sp>
      <p:sp>
        <p:nvSpPr>
          <p:cNvPr id="3" name="Content Placeholder 2"/>
          <p:cNvSpPr>
            <a:spLocks noGrp="1"/>
          </p:cNvSpPr>
          <p:nvPr>
            <p:ph idx="1"/>
          </p:nvPr>
        </p:nvSpPr>
        <p:spPr>
          <a:xfrm>
            <a:off x="-38100" y="2525342"/>
            <a:ext cx="9220586" cy="2535056"/>
          </a:xfrm>
          <a:solidFill>
            <a:schemeClr val="bg1"/>
          </a:solidFill>
        </p:spPr>
        <p:txBody>
          <a:bodyPr>
            <a:normAutofit fontScale="92500"/>
          </a:bodyPr>
          <a:lstStyle/>
          <a:p>
            <a:pPr marL="0" indent="0" algn="just">
              <a:buNone/>
            </a:pPr>
            <a:r>
              <a:rPr lang="en-NZ" sz="3300" b="1" dirty="0">
                <a:latin typeface="Arial" panose="020B0604020202020204" pitchFamily="34" charset="0"/>
                <a:cs typeface="Arial" panose="020B0604020202020204" pitchFamily="34" charset="0"/>
              </a:rPr>
              <a:t>Jesus was a Jew and it’s important we acknowledge his past.</a:t>
            </a:r>
          </a:p>
          <a:p>
            <a:pPr marL="0" indent="0" algn="just">
              <a:buNone/>
            </a:pPr>
            <a:r>
              <a:rPr lang="en-NZ" sz="3300" b="1" dirty="0">
                <a:latin typeface="Arial" panose="020B0604020202020204" pitchFamily="34" charset="0"/>
                <a:cs typeface="Arial" panose="020B0604020202020204" pitchFamily="34" charset="0"/>
              </a:rPr>
              <a:t>Jesus was the fulfilment of Judaic prophecies in the Old Testament, which is why the Christian faith must recognise its importance.</a:t>
            </a:r>
          </a:p>
          <a:p>
            <a:pPr algn="just"/>
            <a:endParaRPr lang="en-NZ" sz="3300" b="1" dirty="0"/>
          </a:p>
          <a:p>
            <a:endParaRPr lang="en-NZ" b="1" dirty="0"/>
          </a:p>
        </p:txBody>
      </p:sp>
    </p:spTree>
    <p:extLst>
      <p:ext uri="{BB962C8B-B14F-4D97-AF65-F5344CB8AC3E}">
        <p14:creationId xmlns:p14="http://schemas.microsoft.com/office/powerpoint/2010/main" val="13825815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Image result for tumblr light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l="16493"/>
          <a:stretch/>
        </p:blipFill>
        <p:spPr bwMode="auto">
          <a:xfrm>
            <a:off x="-19050" y="0"/>
            <a:ext cx="9163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pPr algn="ctr"/>
            <a:r>
              <a:rPr lang="en-NZ" sz="8000" b="1" dirty="0"/>
              <a:t>God</a:t>
            </a:r>
          </a:p>
        </p:txBody>
      </p:sp>
      <p:sp>
        <p:nvSpPr>
          <p:cNvPr id="3" name="Content Placeholder 2"/>
          <p:cNvSpPr>
            <a:spLocks noGrp="1"/>
          </p:cNvSpPr>
          <p:nvPr>
            <p:ph idx="1"/>
          </p:nvPr>
        </p:nvSpPr>
        <p:spPr>
          <a:xfrm>
            <a:off x="130772" y="2523203"/>
            <a:ext cx="9013228" cy="2808088"/>
          </a:xfrm>
        </p:spPr>
        <p:txBody>
          <a:bodyPr>
            <a:normAutofit fontScale="92500"/>
          </a:bodyPr>
          <a:lstStyle/>
          <a:p>
            <a:pPr marL="0" indent="0" algn="just">
              <a:buNone/>
            </a:pPr>
            <a:r>
              <a:rPr lang="en-NZ" sz="4800" b="1" dirty="0">
                <a:latin typeface="Arial" panose="020B0604020202020204" pitchFamily="34" charset="0"/>
                <a:cs typeface="Arial" panose="020B0604020202020204" pitchFamily="34" charset="0"/>
              </a:rPr>
              <a:t>Through the power of the Holy Spirit, it is Jesus himself that is with us at Mass. There’s nothing more powerful than this!</a:t>
            </a:r>
          </a:p>
          <a:p>
            <a:pPr algn="just"/>
            <a:endParaRPr lang="en-NZ" sz="4800" b="1" dirty="0"/>
          </a:p>
          <a:p>
            <a:endParaRPr lang="en-NZ" sz="4400" b="1" dirty="0"/>
          </a:p>
        </p:txBody>
      </p:sp>
    </p:spTree>
    <p:extLst>
      <p:ext uri="{BB962C8B-B14F-4D97-AF65-F5344CB8AC3E}">
        <p14:creationId xmlns:p14="http://schemas.microsoft.com/office/powerpoint/2010/main" val="27761186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E6BEF5A-F020-4819-8A0F-F4D971F94942}"/>
              </a:ext>
            </a:extLst>
          </p:cNvPr>
          <p:cNvSpPr>
            <a:spLocks noGrp="1"/>
          </p:cNvSpPr>
          <p:nvPr>
            <p:ph type="title"/>
          </p:nvPr>
        </p:nvSpPr>
        <p:spPr/>
        <p:txBody>
          <a:bodyPr/>
          <a:lstStyle/>
          <a:p>
            <a:r>
              <a:rPr lang="en-NZ" dirty="0">
                <a:solidFill>
                  <a:schemeClr val="bg1"/>
                </a:solidFill>
                <a:latin typeface="Arial" panose="020B0604020202020204" pitchFamily="34" charset="0"/>
                <a:cs typeface="Arial" panose="020B0604020202020204" pitchFamily="34" charset="0"/>
              </a:rPr>
              <a:t>INSERT TEXT</a:t>
            </a:r>
          </a:p>
        </p:txBody>
      </p:sp>
      <p:pic>
        <p:nvPicPr>
          <p:cNvPr id="9218" name="Picture 2" descr="Image result for food white background"/>
          <p:cNvPicPr>
            <a:picLocks noChangeAspect="1" noChangeArrowheads="1"/>
          </p:cNvPicPr>
          <p:nvPr/>
        </p:nvPicPr>
        <p:blipFill rotWithShape="1">
          <a:blip r:embed="rId2">
            <a:extLst>
              <a:ext uri="{28A0092B-C50C-407E-A947-70E740481C1C}">
                <a14:useLocalDpi xmlns:a14="http://schemas.microsoft.com/office/drawing/2010/main" val="0"/>
              </a:ext>
            </a:extLst>
          </a:blip>
          <a:srcRect b="32647"/>
          <a:stretch/>
        </p:blipFill>
        <p:spPr bwMode="auto">
          <a:xfrm>
            <a:off x="0" y="-8945"/>
            <a:ext cx="9144000" cy="461904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a:xfrm>
            <a:off x="0" y="4877379"/>
            <a:ext cx="9144000" cy="1566863"/>
          </a:xfrm>
        </p:spPr>
        <p:txBody>
          <a:bodyPr/>
          <a:lstStyle/>
          <a:p>
            <a:pPr marL="0" indent="0" algn="ctr">
              <a:buNone/>
            </a:pPr>
            <a:r>
              <a:rPr lang="en-NZ" dirty="0" smtClean="0">
                <a:solidFill>
                  <a:schemeClr val="bg1"/>
                </a:solidFill>
                <a:latin typeface="Arial" panose="020B0604020202020204" pitchFamily="34" charset="0"/>
                <a:cs typeface="Arial" panose="020B0604020202020204" pitchFamily="34" charset="0"/>
              </a:rPr>
              <a:t>You wouldn’t welcome guests in and eat a meal straight away. You would talk to them first and catch up, then share a meal</a:t>
            </a:r>
            <a:endParaRPr lang="en-NZ" dirty="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spTree>
    <p:extLst>
      <p:ext uri="{BB962C8B-B14F-4D97-AF65-F5344CB8AC3E}">
        <p14:creationId xmlns:p14="http://schemas.microsoft.com/office/powerpoint/2010/main" val="19561334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E6BEF5A-F020-4819-8A0F-F4D971F94942}"/>
              </a:ext>
            </a:extLst>
          </p:cNvPr>
          <p:cNvSpPr>
            <a:spLocks noGrp="1"/>
          </p:cNvSpPr>
          <p:nvPr>
            <p:ph type="title"/>
          </p:nvPr>
        </p:nvSpPr>
        <p:spPr>
          <a:xfrm>
            <a:off x="628650" y="24606"/>
            <a:ext cx="7886700" cy="1325563"/>
          </a:xfrm>
        </p:spPr>
        <p:txBody>
          <a:bodyPr/>
          <a:lstStyle/>
          <a:p>
            <a:r>
              <a:rPr lang="en-NZ" dirty="0">
                <a:solidFill>
                  <a:schemeClr val="bg1"/>
                </a:solidFill>
                <a:latin typeface="Arial" panose="020B0604020202020204" pitchFamily="34" charset="0"/>
                <a:cs typeface="Arial" panose="020B0604020202020204" pitchFamily="34" charset="0"/>
              </a:rPr>
              <a:t>We </a:t>
            </a:r>
            <a:r>
              <a:rPr lang="en-NZ" dirty="0" smtClean="0">
                <a:solidFill>
                  <a:schemeClr val="bg1"/>
                </a:solidFill>
                <a:latin typeface="Arial" panose="020B0604020202020204" pitchFamily="34" charset="0"/>
                <a:cs typeface="Arial" panose="020B0604020202020204" pitchFamily="34" charset="0"/>
              </a:rPr>
              <a:t>listen and share our </a:t>
            </a:r>
            <a:r>
              <a:rPr lang="en-NZ" dirty="0">
                <a:solidFill>
                  <a:schemeClr val="bg1"/>
                </a:solidFill>
                <a:latin typeface="Arial" panose="020B0604020202020204" pitchFamily="34" charset="0"/>
                <a:cs typeface="Arial" panose="020B0604020202020204" pitchFamily="34" charset="0"/>
              </a:rPr>
              <a:t>stories</a:t>
            </a:r>
          </a:p>
        </p:txBody>
      </p:sp>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a:xfrm>
            <a:off x="0" y="3728243"/>
            <a:ext cx="9144000" cy="2043907"/>
          </a:xfrm>
        </p:spPr>
        <p:txBody>
          <a:bodyPr>
            <a:normAutofit fontScale="92500" lnSpcReduction="20000"/>
          </a:bodyPr>
          <a:lstStyle/>
          <a:p>
            <a:pPr marL="0" indent="0" algn="ctr">
              <a:buNone/>
            </a:pPr>
            <a:r>
              <a:rPr lang="en-NZ" dirty="0" smtClean="0">
                <a:solidFill>
                  <a:schemeClr val="bg1"/>
                </a:solidFill>
                <a:latin typeface="Arial" panose="020B0604020202020204" pitchFamily="34" charset="0"/>
                <a:cs typeface="Arial" panose="020B0604020202020204" pitchFamily="34" charset="0"/>
              </a:rPr>
              <a:t>The Jewish community in the Old Testament</a:t>
            </a:r>
          </a:p>
          <a:p>
            <a:pPr marL="0" indent="0" algn="ctr">
              <a:buNone/>
            </a:pPr>
            <a:r>
              <a:rPr lang="en-NZ" dirty="0" smtClean="0">
                <a:solidFill>
                  <a:schemeClr val="bg1"/>
                </a:solidFill>
                <a:latin typeface="Arial" panose="020B0604020202020204" pitchFamily="34" charset="0"/>
                <a:cs typeface="Arial" panose="020B0604020202020204" pitchFamily="34" charset="0"/>
              </a:rPr>
              <a:t>The early Christian community in the New Testament letters</a:t>
            </a:r>
          </a:p>
          <a:p>
            <a:pPr marL="0" indent="0" algn="ctr">
              <a:buNone/>
            </a:pPr>
            <a:r>
              <a:rPr lang="en-NZ" dirty="0" smtClean="0">
                <a:solidFill>
                  <a:schemeClr val="bg1"/>
                </a:solidFill>
                <a:latin typeface="Arial" panose="020B0604020202020204" pitchFamily="34" charset="0"/>
                <a:cs typeface="Arial" panose="020B0604020202020204" pitchFamily="34" charset="0"/>
              </a:rPr>
              <a:t>The life, death and resurrection of Jesus in the Gospels.</a:t>
            </a:r>
          </a:p>
          <a:p>
            <a:pPr marL="0" indent="0" algn="ctr">
              <a:buNone/>
            </a:pPr>
            <a:endParaRPr lang="en-NZ" dirty="0">
              <a:solidFill>
                <a:schemeClr val="bg1"/>
              </a:solidFill>
              <a:latin typeface="Arial" panose="020B0604020202020204" pitchFamily="34" charset="0"/>
              <a:cs typeface="Arial" panose="020B0604020202020204" pitchFamily="34" charset="0"/>
            </a:endParaRPr>
          </a:p>
          <a:p>
            <a:pPr marL="0" indent="0" algn="ctr">
              <a:buNone/>
            </a:pPr>
            <a:r>
              <a:rPr lang="en-NZ" dirty="0" smtClean="0">
                <a:solidFill>
                  <a:schemeClr val="bg1"/>
                </a:solidFill>
                <a:latin typeface="Arial" panose="020B0604020202020204" pitchFamily="34" charset="0"/>
                <a:cs typeface="Arial" panose="020B0604020202020204" pitchFamily="34" charset="0"/>
              </a:rPr>
              <a:t>This is the ‘WHY we do the Liturgy of the Eucharist’ </a:t>
            </a:r>
            <a:endParaRPr lang="en-NZ" dirty="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pic>
        <p:nvPicPr>
          <p:cNvPr id="8194" name="Picture 2" descr="Image result for stori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083975"/>
            <a:ext cx="3352800" cy="201168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stori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9301" y="1083975"/>
            <a:ext cx="3352800" cy="201168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Image result for stori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1083975"/>
            <a:ext cx="3352800" cy="2011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78769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sp>
        <p:nvSpPr>
          <p:cNvPr id="7" name="Content Placeholder 2"/>
          <p:cNvSpPr>
            <a:spLocks noGrp="1"/>
          </p:cNvSpPr>
          <p:nvPr>
            <p:ph idx="1"/>
          </p:nvPr>
        </p:nvSpPr>
        <p:spPr>
          <a:xfrm>
            <a:off x="0" y="150125"/>
            <a:ext cx="9144000" cy="5319713"/>
          </a:xfrm>
        </p:spPr>
        <p:txBody>
          <a:bodyPr>
            <a:noAutofit/>
          </a:bodyPr>
          <a:lstStyle/>
          <a:p>
            <a:pPr marL="0" indent="0">
              <a:buNone/>
            </a:pPr>
            <a:r>
              <a:rPr lang="en-NZ" sz="1600" b="1" dirty="0">
                <a:latin typeface="Arial" panose="020B0604020202020204" pitchFamily="34" charset="0"/>
                <a:cs typeface="Arial" panose="020B0604020202020204" pitchFamily="34" charset="0"/>
              </a:rPr>
              <a:t>Sign of the Cross:</a:t>
            </a:r>
            <a:endParaRPr lang="en-NZ" sz="1600" dirty="0">
              <a:latin typeface="Arial" panose="020B0604020202020204" pitchFamily="34" charset="0"/>
              <a:cs typeface="Arial" panose="020B0604020202020204" pitchFamily="34" charset="0"/>
            </a:endParaRPr>
          </a:p>
          <a:p>
            <a:pPr lvl="1"/>
            <a:r>
              <a:rPr lang="en-NZ" sz="1400" dirty="0">
                <a:solidFill>
                  <a:schemeClr val="bg1"/>
                </a:solidFill>
                <a:latin typeface="Arial" panose="020B0604020202020204" pitchFamily="34" charset="0"/>
                <a:cs typeface="Arial" panose="020B0604020202020204" pitchFamily="34" charset="0"/>
              </a:rPr>
              <a:t>"In the name of the Father, and of the Son, and of the Holy Spirit." (Matt 28:19;  cf. John 14:13-14;  Acts 2:21)</a:t>
            </a:r>
          </a:p>
          <a:p>
            <a:pPr marL="0" indent="0">
              <a:buNone/>
            </a:pPr>
            <a:r>
              <a:rPr lang="en-NZ" sz="1600" b="1" dirty="0">
                <a:latin typeface="Arial" panose="020B0604020202020204" pitchFamily="34" charset="0"/>
                <a:cs typeface="Arial" panose="020B0604020202020204" pitchFamily="34" charset="0"/>
              </a:rPr>
              <a:t>Liturgical Greeting:</a:t>
            </a:r>
            <a:endParaRPr lang="en-NZ" sz="1600" dirty="0">
              <a:latin typeface="Arial" panose="020B0604020202020204" pitchFamily="34" charset="0"/>
              <a:cs typeface="Arial" panose="020B0604020202020204" pitchFamily="34" charset="0"/>
            </a:endParaRPr>
          </a:p>
          <a:p>
            <a:pPr lvl="1"/>
            <a:r>
              <a:rPr lang="en-NZ" sz="1400" dirty="0">
                <a:solidFill>
                  <a:schemeClr val="bg1"/>
                </a:solidFill>
                <a:latin typeface="Arial" panose="020B0604020202020204" pitchFamily="34" charset="0"/>
                <a:cs typeface="Arial" panose="020B0604020202020204" pitchFamily="34" charset="0"/>
              </a:rPr>
              <a:t>"The grace of our Lord Jesus Christ, and the love of God, and the communion of the Holy Spirit be with you all." (2 </a:t>
            </a:r>
            <a:r>
              <a:rPr lang="en-NZ" sz="1400" dirty="0" err="1">
                <a:solidFill>
                  <a:schemeClr val="bg1"/>
                </a:solidFill>
                <a:latin typeface="Arial" panose="020B0604020202020204" pitchFamily="34" charset="0"/>
                <a:cs typeface="Arial" panose="020B0604020202020204" pitchFamily="34" charset="0"/>
              </a:rPr>
              <a:t>Cor</a:t>
            </a:r>
            <a:r>
              <a:rPr lang="en-NZ" sz="1400" dirty="0">
                <a:solidFill>
                  <a:schemeClr val="bg1"/>
                </a:solidFill>
                <a:latin typeface="Arial" panose="020B0604020202020204" pitchFamily="34" charset="0"/>
                <a:cs typeface="Arial" panose="020B0604020202020204" pitchFamily="34" charset="0"/>
              </a:rPr>
              <a:t> 13:14)</a:t>
            </a:r>
          </a:p>
          <a:p>
            <a:pPr lvl="1"/>
            <a:r>
              <a:rPr lang="en-NZ" sz="1400" dirty="0">
                <a:solidFill>
                  <a:schemeClr val="bg1"/>
                </a:solidFill>
                <a:latin typeface="Arial" panose="020B0604020202020204" pitchFamily="34" charset="0"/>
                <a:cs typeface="Arial" panose="020B0604020202020204" pitchFamily="34" charset="0"/>
              </a:rPr>
              <a:t>"Grace to you and peace from God our Father and the Lord Jesus Christ" (Phil 1:2; </a:t>
            </a:r>
            <a:r>
              <a:rPr lang="en-NZ" sz="1400" dirty="0" err="1">
                <a:solidFill>
                  <a:schemeClr val="bg1"/>
                </a:solidFill>
                <a:latin typeface="Arial" panose="020B0604020202020204" pitchFamily="34" charset="0"/>
                <a:cs typeface="Arial" panose="020B0604020202020204" pitchFamily="34" charset="0"/>
              </a:rPr>
              <a:t>Eph</a:t>
            </a:r>
            <a:r>
              <a:rPr lang="en-NZ" sz="1400" dirty="0">
                <a:solidFill>
                  <a:schemeClr val="bg1"/>
                </a:solidFill>
                <a:latin typeface="Arial" panose="020B0604020202020204" pitchFamily="34" charset="0"/>
                <a:cs typeface="Arial" panose="020B0604020202020204" pitchFamily="34" charset="0"/>
              </a:rPr>
              <a:t> 1:2)</a:t>
            </a:r>
          </a:p>
          <a:p>
            <a:pPr lvl="1"/>
            <a:r>
              <a:rPr lang="en-NZ" sz="1400" dirty="0">
                <a:solidFill>
                  <a:schemeClr val="bg1"/>
                </a:solidFill>
                <a:latin typeface="Arial" panose="020B0604020202020204" pitchFamily="34" charset="0"/>
                <a:cs typeface="Arial" panose="020B0604020202020204" pitchFamily="34" charset="0"/>
              </a:rPr>
              <a:t>"The Lord be with you." (2 Tim 4:22; cf. Matt 1:23; 28:20)</a:t>
            </a:r>
          </a:p>
          <a:p>
            <a:pPr marL="0" indent="0">
              <a:buNone/>
            </a:pPr>
            <a:r>
              <a:rPr lang="en-NZ" sz="1600" b="1" dirty="0">
                <a:latin typeface="Arial" panose="020B0604020202020204" pitchFamily="34" charset="0"/>
                <a:cs typeface="Arial" panose="020B0604020202020204" pitchFamily="34" charset="0"/>
              </a:rPr>
              <a:t>People's Response:</a:t>
            </a:r>
            <a:endParaRPr lang="en-NZ" sz="1600" dirty="0">
              <a:latin typeface="Arial" panose="020B0604020202020204" pitchFamily="34" charset="0"/>
              <a:cs typeface="Arial" panose="020B0604020202020204" pitchFamily="34" charset="0"/>
            </a:endParaRPr>
          </a:p>
          <a:p>
            <a:pPr lvl="1"/>
            <a:r>
              <a:rPr lang="en-NZ" sz="1400" dirty="0">
                <a:solidFill>
                  <a:schemeClr val="bg1"/>
                </a:solidFill>
                <a:latin typeface="Arial" panose="020B0604020202020204" pitchFamily="34" charset="0"/>
                <a:cs typeface="Arial" panose="020B0604020202020204" pitchFamily="34" charset="0"/>
              </a:rPr>
              <a:t>"And with your spirit" (cf. Gal 6:18; 2 Tim 4:22)</a:t>
            </a:r>
          </a:p>
          <a:p>
            <a:pPr marL="0" indent="0">
              <a:buNone/>
            </a:pPr>
            <a:r>
              <a:rPr lang="en-NZ" sz="1600" b="1" dirty="0" smtClean="0">
                <a:latin typeface="Arial" panose="020B0604020202020204" pitchFamily="34" charset="0"/>
                <a:cs typeface="Arial" panose="020B0604020202020204" pitchFamily="34" charset="0"/>
              </a:rPr>
              <a:t>Penitential </a:t>
            </a:r>
            <a:r>
              <a:rPr lang="en-NZ" sz="1600" b="1" dirty="0">
                <a:latin typeface="Arial" panose="020B0604020202020204" pitchFamily="34" charset="0"/>
                <a:cs typeface="Arial" panose="020B0604020202020204" pitchFamily="34" charset="0"/>
              </a:rPr>
              <a:t>Act</a:t>
            </a:r>
            <a:r>
              <a:rPr lang="en-NZ" sz="1600" b="1" dirty="0" smtClean="0">
                <a:latin typeface="Arial" panose="020B0604020202020204" pitchFamily="34" charset="0"/>
                <a:cs typeface="Arial" panose="020B0604020202020204" pitchFamily="34" charset="0"/>
              </a:rPr>
              <a:t>: </a:t>
            </a:r>
            <a:endParaRPr lang="en-NZ" sz="1600" dirty="0">
              <a:latin typeface="Arial" panose="020B0604020202020204" pitchFamily="34" charset="0"/>
              <a:cs typeface="Arial" panose="020B0604020202020204" pitchFamily="34" charset="0"/>
            </a:endParaRPr>
          </a:p>
          <a:p>
            <a:pPr lvl="1"/>
            <a:r>
              <a:rPr lang="en-NZ" sz="1400" dirty="0">
                <a:solidFill>
                  <a:schemeClr val="bg1"/>
                </a:solidFill>
                <a:latin typeface="Arial" panose="020B0604020202020204" pitchFamily="34" charset="0"/>
                <a:cs typeface="Arial" panose="020B0604020202020204" pitchFamily="34" charset="0"/>
              </a:rPr>
              <a:t>Intro: "Let us acknowledge our sins, and so prepare ourselves to celebrate the sacred mysteries." (cf. Ps 51:5)</a:t>
            </a:r>
          </a:p>
          <a:p>
            <a:pPr lvl="1"/>
            <a:r>
              <a:rPr lang="en-NZ" sz="1400" dirty="0">
                <a:solidFill>
                  <a:schemeClr val="bg1"/>
                </a:solidFill>
                <a:latin typeface="Arial" panose="020B0604020202020204" pitchFamily="34" charset="0"/>
                <a:cs typeface="Arial" panose="020B0604020202020204" pitchFamily="34" charset="0"/>
              </a:rPr>
              <a:t>"I confess to almighty God..." (cf. Lev 5:5; </a:t>
            </a:r>
            <a:r>
              <a:rPr lang="en-NZ" sz="1400" dirty="0" err="1">
                <a:solidFill>
                  <a:schemeClr val="bg1"/>
                </a:solidFill>
                <a:latin typeface="Arial" panose="020B0604020202020204" pitchFamily="34" charset="0"/>
                <a:cs typeface="Arial" panose="020B0604020202020204" pitchFamily="34" charset="0"/>
              </a:rPr>
              <a:t>Neh</a:t>
            </a:r>
            <a:r>
              <a:rPr lang="en-NZ" sz="1400" dirty="0">
                <a:solidFill>
                  <a:schemeClr val="bg1"/>
                </a:solidFill>
                <a:latin typeface="Arial" panose="020B0604020202020204" pitchFamily="34" charset="0"/>
                <a:cs typeface="Arial" panose="020B0604020202020204" pitchFamily="34" charset="0"/>
              </a:rPr>
              <a:t> 1:5-9; Dan 9:3-19; James 5:16)</a:t>
            </a:r>
          </a:p>
          <a:p>
            <a:pPr lvl="1"/>
            <a:r>
              <a:rPr lang="en-NZ" sz="1400" dirty="0">
                <a:solidFill>
                  <a:schemeClr val="bg1"/>
                </a:solidFill>
                <a:latin typeface="Arial" panose="020B0604020202020204" pitchFamily="34" charset="0"/>
                <a:cs typeface="Arial" panose="020B0604020202020204" pitchFamily="34" charset="0"/>
              </a:rPr>
              <a:t>"Have mercy on us, O Lord. / For we have sinned against you. / Show us, O Lord, your mercy. / And grant us your salvation." (Ps 41:4)</a:t>
            </a:r>
          </a:p>
          <a:p>
            <a:pPr lvl="1"/>
            <a:r>
              <a:rPr lang="en-NZ" sz="1400" dirty="0">
                <a:solidFill>
                  <a:schemeClr val="bg1"/>
                </a:solidFill>
                <a:latin typeface="Arial" panose="020B0604020202020204" pitchFamily="34" charset="0"/>
                <a:cs typeface="Arial" panose="020B0604020202020204" pitchFamily="34" charset="0"/>
              </a:rPr>
              <a:t>"Lord, Have Mercy" (Matt 15:22;  17:15;  20:30-31; cf. Ps 123:3)</a:t>
            </a:r>
          </a:p>
          <a:p>
            <a:pPr marL="0" indent="0">
              <a:buNone/>
            </a:pPr>
            <a:r>
              <a:rPr lang="en-NZ" sz="1600" b="1" dirty="0">
                <a:latin typeface="Arial" panose="020B0604020202020204" pitchFamily="34" charset="0"/>
                <a:cs typeface="Arial" panose="020B0604020202020204" pitchFamily="34" charset="0"/>
              </a:rPr>
              <a:t>Gloria:</a:t>
            </a:r>
            <a:endParaRPr lang="en-NZ" sz="1600" dirty="0">
              <a:latin typeface="Arial" panose="020B0604020202020204" pitchFamily="34" charset="0"/>
              <a:cs typeface="Arial" panose="020B0604020202020204" pitchFamily="34" charset="0"/>
            </a:endParaRPr>
          </a:p>
          <a:p>
            <a:pPr lvl="1"/>
            <a:r>
              <a:rPr lang="en-NZ" sz="1400" dirty="0">
                <a:solidFill>
                  <a:schemeClr val="bg1"/>
                </a:solidFill>
                <a:latin typeface="Arial" panose="020B0604020202020204" pitchFamily="34" charset="0"/>
                <a:cs typeface="Arial" panose="020B0604020202020204" pitchFamily="34" charset="0"/>
              </a:rPr>
              <a:t>"Glory to God in the highest, and on earth peace to people of good will" (Luke 2:14; cf. Rev 4:11; 5:11-14)</a:t>
            </a:r>
          </a:p>
          <a:p>
            <a:pPr lvl="1"/>
            <a:r>
              <a:rPr lang="en-NZ" sz="1400" dirty="0">
                <a:solidFill>
                  <a:schemeClr val="bg1"/>
                </a:solidFill>
                <a:latin typeface="Arial" panose="020B0604020202020204" pitchFamily="34" charset="0"/>
                <a:cs typeface="Arial" panose="020B0604020202020204" pitchFamily="34" charset="0"/>
              </a:rPr>
              <a:t>"We praise you, we bless you, we adore you, we glorify you..." (Cf. Ps 148:13)</a:t>
            </a:r>
          </a:p>
          <a:p>
            <a:pPr lvl="1"/>
            <a:r>
              <a:rPr lang="en-NZ" sz="1400" dirty="0">
                <a:solidFill>
                  <a:schemeClr val="bg1"/>
                </a:solidFill>
                <a:latin typeface="Arial" panose="020B0604020202020204" pitchFamily="34" charset="0"/>
                <a:cs typeface="Arial" panose="020B0604020202020204" pitchFamily="34" charset="0"/>
              </a:rPr>
              <a:t>"Lord Jesus Christ, Only Begotten Son" (cf. Ps 2:7; John 1:14)</a:t>
            </a:r>
          </a:p>
          <a:p>
            <a:pPr lvl="1"/>
            <a:r>
              <a:rPr lang="en-NZ" sz="1400" dirty="0">
                <a:solidFill>
                  <a:schemeClr val="bg1"/>
                </a:solidFill>
                <a:latin typeface="Arial" panose="020B0604020202020204" pitchFamily="34" charset="0"/>
                <a:cs typeface="Arial" panose="020B0604020202020204" pitchFamily="34" charset="0"/>
              </a:rPr>
              <a:t>"Lord God, Lamb of God, Son of the Father, you take away the sins of the world..." (cf. John </a:t>
            </a:r>
            <a:r>
              <a:rPr lang="en-NZ" sz="1400" dirty="0" smtClean="0">
                <a:solidFill>
                  <a:schemeClr val="bg1"/>
                </a:solidFill>
                <a:latin typeface="Arial" panose="020B0604020202020204" pitchFamily="34" charset="0"/>
                <a:cs typeface="Arial" panose="020B0604020202020204" pitchFamily="34" charset="0"/>
              </a:rPr>
              <a:t>1:29) etc</a:t>
            </a:r>
            <a:r>
              <a:rPr lang="en-NZ" sz="1400" dirty="0">
                <a:solidFill>
                  <a:schemeClr val="bg1"/>
                </a:solidFill>
                <a:latin typeface="Arial" panose="020B0604020202020204" pitchFamily="34" charset="0"/>
                <a:cs typeface="Arial" panose="020B0604020202020204" pitchFamily="34" charset="0"/>
              </a:rPr>
              <a:t>.</a:t>
            </a:r>
          </a:p>
          <a:p>
            <a:pPr marL="0" indent="0">
              <a:buNone/>
            </a:pPr>
            <a:r>
              <a:rPr lang="en-NZ" sz="1600" b="1" dirty="0">
                <a:latin typeface="Arial" panose="020B0604020202020204" pitchFamily="34" charset="0"/>
                <a:cs typeface="Arial" panose="020B0604020202020204" pitchFamily="34" charset="0"/>
              </a:rPr>
              <a:t>Prayers concluded by "Amen"</a:t>
            </a:r>
            <a:r>
              <a:rPr lang="en-NZ" sz="1800" dirty="0">
                <a:solidFill>
                  <a:schemeClr val="bg1"/>
                </a:solidFill>
                <a:latin typeface="Arial" panose="020B0604020202020204" pitchFamily="34" charset="0"/>
                <a:cs typeface="Arial" panose="020B0604020202020204" pitchFamily="34" charset="0"/>
              </a:rPr>
              <a:t> </a:t>
            </a:r>
            <a:r>
              <a:rPr lang="en-NZ" sz="1200" dirty="0">
                <a:solidFill>
                  <a:schemeClr val="bg1"/>
                </a:solidFill>
                <a:latin typeface="Arial" panose="020B0604020202020204" pitchFamily="34" charset="0"/>
                <a:cs typeface="Arial" panose="020B0604020202020204" pitchFamily="34" charset="0"/>
              </a:rPr>
              <a:t>(</a:t>
            </a:r>
            <a:r>
              <a:rPr lang="en-NZ" sz="1200" dirty="0" err="1">
                <a:solidFill>
                  <a:schemeClr val="bg1"/>
                </a:solidFill>
                <a:latin typeface="Arial" panose="020B0604020202020204" pitchFamily="34" charset="0"/>
                <a:cs typeface="Arial" panose="020B0604020202020204" pitchFamily="34" charset="0"/>
              </a:rPr>
              <a:t>Neh</a:t>
            </a:r>
            <a:r>
              <a:rPr lang="en-NZ" sz="1200" dirty="0">
                <a:solidFill>
                  <a:schemeClr val="bg1"/>
                </a:solidFill>
                <a:latin typeface="Arial" panose="020B0604020202020204" pitchFamily="34" charset="0"/>
                <a:cs typeface="Arial" panose="020B0604020202020204" pitchFamily="34" charset="0"/>
              </a:rPr>
              <a:t> 8:6;  Ps 41:13; Rom 16:27;  </a:t>
            </a:r>
            <a:r>
              <a:rPr lang="en-NZ" sz="1200" dirty="0" err="1">
                <a:solidFill>
                  <a:schemeClr val="bg1"/>
                </a:solidFill>
                <a:latin typeface="Arial" panose="020B0604020202020204" pitchFamily="34" charset="0"/>
                <a:cs typeface="Arial" panose="020B0604020202020204" pitchFamily="34" charset="0"/>
              </a:rPr>
              <a:t>Heb</a:t>
            </a:r>
            <a:r>
              <a:rPr lang="en-NZ" sz="1200" dirty="0">
                <a:solidFill>
                  <a:schemeClr val="bg1"/>
                </a:solidFill>
                <a:latin typeface="Arial" panose="020B0604020202020204" pitchFamily="34" charset="0"/>
                <a:cs typeface="Arial" panose="020B0604020202020204" pitchFamily="34" charset="0"/>
              </a:rPr>
              <a:t> 13:20-21; Rev 7:16)</a:t>
            </a:r>
          </a:p>
          <a:p>
            <a:endParaRPr lang="en-NZ" sz="1600" dirty="0"/>
          </a:p>
        </p:txBody>
      </p:sp>
    </p:spTree>
    <p:extLst>
      <p:ext uri="{BB962C8B-B14F-4D97-AF65-F5344CB8AC3E}">
        <p14:creationId xmlns:p14="http://schemas.microsoft.com/office/powerpoint/2010/main" val="3062596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1266" name="Picture 2" descr="Image result for bible tumbl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65585"/>
            <a:ext cx="9144000" cy="514350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 xmlns:a16="http://schemas.microsoft.com/office/drawing/2014/main" id="{8E6BEF5A-F020-4819-8A0F-F4D971F94942}"/>
              </a:ext>
            </a:extLst>
          </p:cNvPr>
          <p:cNvSpPr>
            <a:spLocks noGrp="1"/>
          </p:cNvSpPr>
          <p:nvPr>
            <p:ph type="title"/>
          </p:nvPr>
        </p:nvSpPr>
        <p:spPr>
          <a:xfrm>
            <a:off x="0" y="1050926"/>
            <a:ext cx="9144000" cy="1325563"/>
          </a:xfrm>
        </p:spPr>
        <p:txBody>
          <a:bodyPr/>
          <a:lstStyle/>
          <a:p>
            <a:pPr algn="ctr"/>
            <a:r>
              <a:rPr lang="en-NZ" dirty="0" smtClean="0">
                <a:solidFill>
                  <a:schemeClr val="bg1"/>
                </a:solidFill>
                <a:latin typeface="Arial" panose="020B0604020202020204" pitchFamily="34" charset="0"/>
                <a:cs typeface="Arial" panose="020B0604020202020204" pitchFamily="34" charset="0"/>
              </a:rPr>
              <a:t>What scripture passage is your favourite and why?</a:t>
            </a:r>
            <a:endParaRPr lang="en-NZ" dirty="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spTree>
    <p:extLst>
      <p:ext uri="{BB962C8B-B14F-4D97-AF65-F5344CB8AC3E}">
        <p14:creationId xmlns:p14="http://schemas.microsoft.com/office/powerpoint/2010/main" val="7432318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a:xfrm>
            <a:off x="0" y="127454"/>
            <a:ext cx="9144000" cy="1048204"/>
          </a:xfrm>
        </p:spPr>
        <p:txBody>
          <a:bodyPr/>
          <a:lstStyle/>
          <a:p>
            <a:pPr marL="0" indent="0">
              <a:buNone/>
            </a:pPr>
            <a:r>
              <a:rPr lang="en-NZ" dirty="0" smtClean="0">
                <a:solidFill>
                  <a:schemeClr val="bg1"/>
                </a:solidFill>
                <a:latin typeface="Arial" panose="020B0604020202020204" pitchFamily="34" charset="0"/>
                <a:cs typeface="Arial" panose="020B0604020202020204" pitchFamily="34" charset="0"/>
              </a:rPr>
              <a:t>Some useful resources for understanding scripture each day…</a:t>
            </a:r>
            <a:endParaRPr lang="en-NZ" dirty="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pic>
        <p:nvPicPr>
          <p:cNvPr id="10242" name="Picture 2" descr="Image result for laudate catholic ap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59542"/>
            <a:ext cx="9144000" cy="4971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35709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2050" name="Picture 2" descr="Related image"/>
          <p:cNvPicPr>
            <a:picLocks noChangeAspect="1" noChangeArrowheads="1"/>
          </p:cNvPicPr>
          <p:nvPr/>
        </p:nvPicPr>
        <p:blipFill rotWithShape="1">
          <a:blip r:embed="rId2">
            <a:extLst>
              <a:ext uri="{28A0092B-C50C-407E-A947-70E740481C1C}">
                <a14:useLocalDpi xmlns:a14="http://schemas.microsoft.com/office/drawing/2010/main" val="0"/>
              </a:ext>
            </a:extLst>
          </a:blip>
          <a:srcRect b="20322"/>
          <a:stretch/>
        </p:blipFill>
        <p:spPr bwMode="auto">
          <a:xfrm>
            <a:off x="0" y="603477"/>
            <a:ext cx="9144000" cy="537754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a:xfrm>
            <a:off x="0" y="603476"/>
            <a:ext cx="9144000" cy="5377543"/>
          </a:xfrm>
        </p:spPr>
        <p:txBody>
          <a:bodyPr>
            <a:normAutofit/>
          </a:bodyPr>
          <a:lstStyle/>
          <a:p>
            <a:pPr marL="0" indent="0" algn="ctr">
              <a:buNone/>
            </a:pPr>
            <a:r>
              <a:rPr lang="en-NZ" sz="2700" b="1" dirty="0">
                <a:solidFill>
                  <a:schemeClr val="bg1"/>
                </a:solidFill>
                <a:latin typeface="Arial" panose="020B0604020202020204" pitchFamily="34" charset="0"/>
                <a:cs typeface="Arial" panose="020B0604020202020204" pitchFamily="34" charset="0"/>
              </a:rPr>
              <a:t>To interpret Scripture </a:t>
            </a:r>
            <a:r>
              <a:rPr lang="en-NZ" sz="2700" b="1" dirty="0" smtClean="0">
                <a:solidFill>
                  <a:schemeClr val="bg1"/>
                </a:solidFill>
                <a:latin typeface="Arial" panose="020B0604020202020204" pitchFamily="34" charset="0"/>
                <a:cs typeface="Arial" panose="020B0604020202020204" pitchFamily="34" charset="0"/>
              </a:rPr>
              <a:t>correctly…</a:t>
            </a:r>
            <a:endParaRPr lang="en-NZ" sz="2700" b="1" dirty="0">
              <a:solidFill>
                <a:schemeClr val="bg1"/>
              </a:solidFill>
              <a:latin typeface="Arial" panose="020B0604020202020204" pitchFamily="34" charset="0"/>
              <a:cs typeface="Arial" panose="020B0604020202020204" pitchFamily="34" charset="0"/>
            </a:endParaRPr>
          </a:p>
          <a:p>
            <a:pPr marL="0" indent="0">
              <a:buNone/>
            </a:pPr>
            <a:r>
              <a:rPr lang="en-NZ" sz="2700" b="1" dirty="0">
                <a:solidFill>
                  <a:schemeClr val="bg1"/>
                </a:solidFill>
                <a:latin typeface="Arial" panose="020B0604020202020204" pitchFamily="34" charset="0"/>
                <a:cs typeface="Arial" panose="020B0604020202020204" pitchFamily="34" charset="0"/>
              </a:rPr>
              <a:t>The reader must take into account the conditions of </a:t>
            </a:r>
            <a:r>
              <a:rPr lang="en-NZ" sz="2700" b="1" dirty="0" smtClean="0">
                <a:solidFill>
                  <a:schemeClr val="bg1"/>
                </a:solidFill>
                <a:latin typeface="Arial" panose="020B0604020202020204" pitchFamily="34" charset="0"/>
                <a:cs typeface="Arial" panose="020B0604020202020204" pitchFamily="34" charset="0"/>
              </a:rPr>
              <a:t>their [the authors] </a:t>
            </a:r>
            <a:r>
              <a:rPr lang="en-NZ" sz="2700" b="1" u="sng" dirty="0">
                <a:solidFill>
                  <a:schemeClr val="bg1"/>
                </a:solidFill>
                <a:latin typeface="Arial" panose="020B0604020202020204" pitchFamily="34" charset="0"/>
                <a:cs typeface="Arial" panose="020B0604020202020204" pitchFamily="34" charset="0"/>
              </a:rPr>
              <a:t>time and culture</a:t>
            </a:r>
            <a:r>
              <a:rPr lang="en-NZ" sz="2700" b="1" dirty="0">
                <a:solidFill>
                  <a:schemeClr val="bg1"/>
                </a:solidFill>
                <a:latin typeface="Arial" panose="020B0604020202020204" pitchFamily="34" charset="0"/>
                <a:cs typeface="Arial" panose="020B0604020202020204" pitchFamily="34" charset="0"/>
              </a:rPr>
              <a:t>, the </a:t>
            </a:r>
            <a:r>
              <a:rPr lang="en-NZ" sz="2700" b="1" u="sng" dirty="0">
                <a:solidFill>
                  <a:schemeClr val="bg1"/>
                </a:solidFill>
                <a:latin typeface="Arial" panose="020B0604020202020204" pitchFamily="34" charset="0"/>
                <a:cs typeface="Arial" panose="020B0604020202020204" pitchFamily="34" charset="0"/>
              </a:rPr>
              <a:t>literary genres</a:t>
            </a:r>
            <a:r>
              <a:rPr lang="en-NZ" sz="2700" b="1" dirty="0">
                <a:solidFill>
                  <a:schemeClr val="bg1"/>
                </a:solidFill>
                <a:latin typeface="Arial" panose="020B0604020202020204" pitchFamily="34" charset="0"/>
                <a:cs typeface="Arial" panose="020B0604020202020204" pitchFamily="34" charset="0"/>
              </a:rPr>
              <a:t> in use at that time, and the modes of feeling, speaking and narrating then </a:t>
            </a:r>
            <a:r>
              <a:rPr lang="en-NZ" sz="2700" b="1" dirty="0" smtClean="0">
                <a:solidFill>
                  <a:schemeClr val="bg1"/>
                </a:solidFill>
                <a:latin typeface="Arial" panose="020B0604020202020204" pitchFamily="34" charset="0"/>
                <a:cs typeface="Arial" panose="020B0604020202020204" pitchFamily="34" charset="0"/>
              </a:rPr>
              <a:t>current. </a:t>
            </a:r>
            <a:r>
              <a:rPr lang="en-NZ" sz="2000" b="1" i="1" dirty="0" smtClean="0">
                <a:solidFill>
                  <a:schemeClr val="bg1"/>
                </a:solidFill>
                <a:latin typeface="Arial" panose="020B0604020202020204" pitchFamily="34" charset="0"/>
                <a:cs typeface="Arial" panose="020B0604020202020204" pitchFamily="34" charset="0"/>
              </a:rPr>
              <a:t>CCC 109-110</a:t>
            </a:r>
            <a:endParaRPr lang="en-NZ" sz="2000" b="1" i="1" dirty="0">
              <a:solidFill>
                <a:schemeClr val="bg1"/>
              </a:solidFill>
              <a:latin typeface="Arial" panose="020B0604020202020204" pitchFamily="34" charset="0"/>
              <a:cs typeface="Arial" panose="020B0604020202020204" pitchFamily="34" charset="0"/>
            </a:endParaRPr>
          </a:p>
          <a:p>
            <a:pPr marL="0" indent="0">
              <a:buNone/>
            </a:pPr>
            <a:endParaRPr lang="en-NZ" dirty="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spTree>
    <p:extLst>
      <p:ext uri="{BB962C8B-B14F-4D97-AF65-F5344CB8AC3E}">
        <p14:creationId xmlns:p14="http://schemas.microsoft.com/office/powerpoint/2010/main" val="3650702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E6BEF5A-F020-4819-8A0F-F4D971F94942}"/>
              </a:ext>
            </a:extLst>
          </p:cNvPr>
          <p:cNvSpPr>
            <a:spLocks noGrp="1"/>
          </p:cNvSpPr>
          <p:nvPr>
            <p:ph type="title"/>
          </p:nvPr>
        </p:nvSpPr>
        <p:spPr/>
        <p:txBody>
          <a:bodyPr/>
          <a:lstStyle/>
          <a:p>
            <a:r>
              <a:rPr lang="en-NZ" dirty="0">
                <a:solidFill>
                  <a:schemeClr val="bg1"/>
                </a:solidFill>
                <a:latin typeface="Arial" panose="020B0604020202020204" pitchFamily="34" charset="0"/>
                <a:cs typeface="Arial" panose="020B0604020202020204" pitchFamily="34" charset="0"/>
              </a:rPr>
              <a:t>INSERT TEXT</a:t>
            </a:r>
          </a:p>
        </p:txBody>
      </p:sp>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p:txBody>
          <a:bodyPr/>
          <a:lstStyle/>
          <a:p>
            <a:pPr marL="0" indent="0">
              <a:buNone/>
            </a:pPr>
            <a:r>
              <a:rPr lang="en-NZ" dirty="0">
                <a:solidFill>
                  <a:schemeClr val="bg1"/>
                </a:solidFill>
                <a:latin typeface="Arial" panose="020B0604020202020204" pitchFamily="34" charset="0"/>
                <a:cs typeface="Arial" panose="020B0604020202020204" pitchFamily="34" charset="0"/>
              </a:rPr>
              <a:t>INSERT TEXT</a:t>
            </a: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pic>
        <p:nvPicPr>
          <p:cNvPr id="4" name="Picture 3"/>
          <p:cNvPicPr>
            <a:picLocks noChangeAspect="1"/>
          </p:cNvPicPr>
          <p:nvPr/>
        </p:nvPicPr>
        <p:blipFill rotWithShape="1">
          <a:blip r:embed="rId3"/>
          <a:srcRect l="21010" t="21875" r="21007" b="13802"/>
          <a:stretch/>
        </p:blipFill>
        <p:spPr>
          <a:xfrm>
            <a:off x="-1" y="-1"/>
            <a:ext cx="9163051" cy="5715001"/>
          </a:xfrm>
          <a:prstGeom prst="rect">
            <a:avLst/>
          </a:prstGeom>
        </p:spPr>
      </p:pic>
    </p:spTree>
    <p:extLst>
      <p:ext uri="{BB962C8B-B14F-4D97-AF65-F5344CB8AC3E}">
        <p14:creationId xmlns:p14="http://schemas.microsoft.com/office/powerpoint/2010/main" val="14643532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 xmlns:a16="http://schemas.microsoft.com/office/drawing/2014/main" id="{399B88A9-FF57-4444-8D01-811339ABCF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636777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a:xfrm>
            <a:off x="628650" y="217726"/>
            <a:ext cx="7886700" cy="4351338"/>
          </a:xfrm>
        </p:spPr>
        <p:txBody>
          <a:bodyPr/>
          <a:lstStyle/>
          <a:p>
            <a:pPr marL="0" indent="0" algn="ctr">
              <a:buNone/>
            </a:pPr>
            <a:r>
              <a:rPr lang="en-NZ" dirty="0" smtClean="0">
                <a:solidFill>
                  <a:schemeClr val="bg1"/>
                </a:solidFill>
                <a:latin typeface="Arial" panose="020B0604020202020204" pitchFamily="34" charset="0"/>
                <a:cs typeface="Arial" panose="020B0604020202020204" pitchFamily="34" charset="0"/>
              </a:rPr>
              <a:t>In other words, Catholics do not take everything in the Bible literally! </a:t>
            </a:r>
            <a:endParaRPr lang="en-NZ" dirty="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pic>
        <p:nvPicPr>
          <p:cNvPr id="3074" name="Picture 2" descr="Image result for catholic bib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49357"/>
            <a:ext cx="9144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45568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1026" name="Picture 2" descr="Image result for tradition, church, bible stool"/>
          <p:cNvPicPr>
            <a:picLocks noChangeAspect="1" noChangeArrowheads="1"/>
          </p:cNvPicPr>
          <p:nvPr/>
        </p:nvPicPr>
        <p:blipFill rotWithShape="1">
          <a:blip r:embed="rId2">
            <a:extLst>
              <a:ext uri="{28A0092B-C50C-407E-A947-70E740481C1C}">
                <a14:useLocalDpi xmlns:a14="http://schemas.microsoft.com/office/drawing/2010/main" val="0"/>
              </a:ext>
            </a:extLst>
          </a:blip>
          <a:srcRect l="13556" r="29246"/>
          <a:stretch/>
        </p:blipFill>
        <p:spPr bwMode="auto">
          <a:xfrm>
            <a:off x="175462" y="0"/>
            <a:ext cx="2775285" cy="6858000"/>
          </a:xfrm>
          <a:prstGeom prst="flowChartProcess">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 xmlns:a16="http://schemas.microsoft.com/office/drawing/2014/main" id="{8E6BEF5A-F020-4819-8A0F-F4D971F94942}"/>
              </a:ext>
            </a:extLst>
          </p:cNvPr>
          <p:cNvSpPr>
            <a:spLocks noGrp="1"/>
          </p:cNvSpPr>
          <p:nvPr>
            <p:ph type="title"/>
          </p:nvPr>
        </p:nvSpPr>
        <p:spPr>
          <a:xfrm>
            <a:off x="40989" y="-202616"/>
            <a:ext cx="3083855" cy="1325563"/>
          </a:xfrm>
          <a:solidFill>
            <a:schemeClr val="tx1">
              <a:lumMod val="75000"/>
              <a:lumOff val="25000"/>
            </a:schemeClr>
          </a:solidFill>
        </p:spPr>
        <p:txBody>
          <a:bodyPr/>
          <a:lstStyle/>
          <a:p>
            <a:pPr algn="ctr"/>
            <a:r>
              <a:rPr lang="en-NZ" dirty="0" smtClean="0">
                <a:solidFill>
                  <a:schemeClr val="bg1"/>
                </a:solidFill>
                <a:latin typeface="Arial" panose="020B0604020202020204" pitchFamily="34" charset="0"/>
                <a:cs typeface="Arial" panose="020B0604020202020204" pitchFamily="34" charset="0"/>
              </a:rPr>
              <a:t>Catholicism</a:t>
            </a:r>
            <a:endParaRPr lang="en-NZ" dirty="0">
              <a:solidFill>
                <a:schemeClr val="bg1"/>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a:xfrm>
            <a:off x="3468866" y="1122947"/>
            <a:ext cx="5675134" cy="5197642"/>
          </a:xfrm>
        </p:spPr>
        <p:txBody>
          <a:bodyPr>
            <a:normAutofit/>
          </a:bodyPr>
          <a:lstStyle/>
          <a:p>
            <a:pPr marL="0" indent="0" algn="ctr">
              <a:buNone/>
            </a:pPr>
            <a:endParaRPr lang="en-NZ" dirty="0">
              <a:solidFill>
                <a:schemeClr val="bg1"/>
              </a:solidFill>
              <a:latin typeface="Arial" panose="020B0604020202020204" pitchFamily="34" charset="0"/>
              <a:cs typeface="Arial" panose="020B0604020202020204" pitchFamily="34" charset="0"/>
            </a:endParaRPr>
          </a:p>
          <a:p>
            <a:pPr marL="0" indent="0" algn="ctr">
              <a:buNone/>
            </a:pPr>
            <a:r>
              <a:rPr lang="en-NZ" dirty="0" smtClean="0">
                <a:solidFill>
                  <a:schemeClr val="bg1"/>
                </a:solidFill>
                <a:latin typeface="Arial" panose="020B0604020202020204" pitchFamily="34" charset="0"/>
                <a:cs typeface="Arial" panose="020B0604020202020204" pitchFamily="34" charset="0"/>
              </a:rPr>
              <a:t>Catholics </a:t>
            </a:r>
            <a:r>
              <a:rPr lang="en-NZ" dirty="0" smtClean="0">
                <a:solidFill>
                  <a:schemeClr val="bg1"/>
                </a:solidFill>
                <a:latin typeface="Arial" panose="020B0604020202020204" pitchFamily="34" charset="0"/>
                <a:cs typeface="Arial" panose="020B0604020202020204" pitchFamily="34" charset="0"/>
              </a:rPr>
              <a:t>believe there are 3x sources of </a:t>
            </a:r>
            <a:r>
              <a:rPr lang="en-NZ" dirty="0" smtClean="0">
                <a:solidFill>
                  <a:schemeClr val="bg1"/>
                </a:solidFill>
                <a:latin typeface="Arial" panose="020B0604020202020204" pitchFamily="34" charset="0"/>
                <a:cs typeface="Arial" panose="020B0604020202020204" pitchFamily="34" charset="0"/>
              </a:rPr>
              <a:t>how we gain knowledge of God, spiritual inspiration </a:t>
            </a:r>
            <a:r>
              <a:rPr lang="en-NZ" dirty="0" smtClean="0">
                <a:solidFill>
                  <a:schemeClr val="bg1"/>
                </a:solidFill>
                <a:latin typeface="Arial" panose="020B0604020202020204" pitchFamily="34" charset="0"/>
                <a:cs typeface="Arial" panose="020B0604020202020204" pitchFamily="34" charset="0"/>
              </a:rPr>
              <a:t>and teaching authority. </a:t>
            </a:r>
            <a:endParaRPr lang="en-NZ" dirty="0" smtClean="0">
              <a:solidFill>
                <a:schemeClr val="bg1"/>
              </a:solidFill>
              <a:latin typeface="Arial" panose="020B0604020202020204" pitchFamily="34" charset="0"/>
              <a:cs typeface="Arial" panose="020B0604020202020204" pitchFamily="34" charset="0"/>
            </a:endParaRPr>
          </a:p>
          <a:p>
            <a:pPr marL="0" indent="0" algn="ctr">
              <a:buNone/>
            </a:pPr>
            <a:endParaRPr lang="en-NZ" dirty="0">
              <a:solidFill>
                <a:schemeClr val="bg1"/>
              </a:solidFill>
              <a:latin typeface="Arial" panose="020B0604020202020204" pitchFamily="34" charset="0"/>
              <a:cs typeface="Arial" panose="020B0604020202020204" pitchFamily="34" charset="0"/>
            </a:endParaRPr>
          </a:p>
          <a:p>
            <a:pPr marL="0" indent="0" algn="ctr">
              <a:buNone/>
            </a:pPr>
            <a:r>
              <a:rPr lang="en-NZ" dirty="0" smtClean="0">
                <a:solidFill>
                  <a:schemeClr val="bg1"/>
                </a:solidFill>
                <a:latin typeface="Arial" panose="020B0604020202020204" pitchFamily="34" charset="0"/>
                <a:cs typeface="Arial" panose="020B0604020202020204" pitchFamily="34" charset="0"/>
              </a:rPr>
              <a:t>Without </a:t>
            </a:r>
            <a:r>
              <a:rPr lang="en-NZ" dirty="0" smtClean="0">
                <a:solidFill>
                  <a:schemeClr val="bg1"/>
                </a:solidFill>
                <a:latin typeface="Arial" panose="020B0604020202020204" pitchFamily="34" charset="0"/>
                <a:cs typeface="Arial" panose="020B0604020202020204" pitchFamily="34" charset="0"/>
              </a:rPr>
              <a:t>one of these, our knowledge of God (even though always incomplete) and of Christian life is lacking </a:t>
            </a:r>
          </a:p>
          <a:p>
            <a:pPr marL="0" indent="0" algn="ctr">
              <a:buNone/>
            </a:pPr>
            <a:endParaRPr lang="en-NZ" dirty="0" smtClean="0"/>
          </a:p>
          <a:p>
            <a:pPr marL="0" indent="0" algn="ctr">
              <a:buNone/>
            </a:pPr>
            <a:endParaRPr lang="en-NZ" dirty="0"/>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pic>
        <p:nvPicPr>
          <p:cNvPr id="1028" name="Picture 4" descr="Image result for tradition, church, bible stool"/>
          <p:cNvPicPr>
            <a:picLocks noChangeAspect="1" noChangeArrowheads="1"/>
          </p:cNvPicPr>
          <p:nvPr/>
        </p:nvPicPr>
        <p:blipFill rotWithShape="1">
          <a:blip r:embed="rId4">
            <a:extLst>
              <a:ext uri="{28A0092B-C50C-407E-A947-70E740481C1C}">
                <a14:useLocalDpi xmlns:a14="http://schemas.microsoft.com/office/drawing/2010/main" val="0"/>
              </a:ext>
            </a:extLst>
          </a:blip>
          <a:srcRect l="7678" r="1673"/>
          <a:stretch/>
        </p:blipFill>
        <p:spPr bwMode="auto">
          <a:xfrm>
            <a:off x="179234" y="850231"/>
            <a:ext cx="2756471" cy="3385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7066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2050" name="Picture 2" descr="Image result for splintered rope"/>
          <p:cNvPicPr>
            <a:picLocks noChangeAspect="1" noChangeArrowheads="1"/>
          </p:cNvPicPr>
          <p:nvPr/>
        </p:nvPicPr>
        <p:blipFill rotWithShape="1">
          <a:blip r:embed="rId3">
            <a:extLst>
              <a:ext uri="{28A0092B-C50C-407E-A947-70E740481C1C}">
                <a14:useLocalDpi xmlns:a14="http://schemas.microsoft.com/office/drawing/2010/main" val="0"/>
              </a:ext>
            </a:extLst>
          </a:blip>
          <a:srcRect t="9089" b="15899"/>
          <a:stretch/>
        </p:blipFill>
        <p:spPr bwMode="auto">
          <a:xfrm>
            <a:off x="0" y="1478386"/>
            <a:ext cx="9144000" cy="456757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a:xfrm>
            <a:off x="0" y="-187474"/>
            <a:ext cx="9144000" cy="893893"/>
          </a:xfrm>
        </p:spPr>
        <p:txBody>
          <a:bodyPr>
            <a:noAutofit/>
          </a:bodyPr>
          <a:lstStyle/>
          <a:p>
            <a:pPr marL="0" indent="0" algn="ctr">
              <a:buNone/>
            </a:pPr>
            <a:endParaRPr lang="en-NZ" sz="2400" dirty="0" smtClean="0">
              <a:solidFill>
                <a:schemeClr val="bg1"/>
              </a:solidFill>
              <a:latin typeface="Arial" panose="020B0604020202020204" pitchFamily="34" charset="0"/>
              <a:cs typeface="Arial" panose="020B0604020202020204" pitchFamily="34" charset="0"/>
            </a:endParaRPr>
          </a:p>
          <a:p>
            <a:pPr marL="0" indent="0" algn="ctr">
              <a:buNone/>
            </a:pPr>
            <a:r>
              <a:rPr lang="en-NZ" sz="2400" dirty="0">
                <a:solidFill>
                  <a:schemeClr val="bg1"/>
                </a:solidFill>
                <a:latin typeface="Arial" panose="020B0604020202020204" pitchFamily="34" charset="0"/>
                <a:cs typeface="Arial" panose="020B0604020202020204" pitchFamily="34" charset="0"/>
              </a:rPr>
              <a:t>If everyone </a:t>
            </a:r>
            <a:r>
              <a:rPr lang="en-NZ" sz="2400" dirty="0" smtClean="0">
                <a:solidFill>
                  <a:schemeClr val="bg1"/>
                </a:solidFill>
                <a:latin typeface="Arial" panose="020B0604020202020204" pitchFamily="34" charset="0"/>
                <a:cs typeface="Arial" panose="020B0604020202020204" pitchFamily="34" charset="0"/>
              </a:rPr>
              <a:t>just</a:t>
            </a:r>
            <a:r>
              <a:rPr lang="en-NZ" sz="2400" dirty="0" smtClean="0">
                <a:solidFill>
                  <a:schemeClr val="bg1"/>
                </a:solidFill>
                <a:latin typeface="Arial" panose="020B0604020202020204" pitchFamily="34" charset="0"/>
                <a:cs typeface="Arial" panose="020B0604020202020204" pitchFamily="34" charset="0"/>
              </a:rPr>
              <a:t> </a:t>
            </a:r>
            <a:r>
              <a:rPr lang="en-NZ" sz="2400" dirty="0" smtClean="0">
                <a:solidFill>
                  <a:schemeClr val="bg1"/>
                </a:solidFill>
                <a:latin typeface="Arial" panose="020B0604020202020204" pitchFamily="34" charset="0"/>
                <a:cs typeface="Arial" panose="020B0604020202020204" pitchFamily="34" charset="0"/>
              </a:rPr>
              <a:t>acts </a:t>
            </a:r>
            <a:r>
              <a:rPr lang="en-NZ" sz="2400" dirty="0">
                <a:solidFill>
                  <a:schemeClr val="bg1"/>
                </a:solidFill>
                <a:latin typeface="Arial" panose="020B0604020202020204" pitchFamily="34" charset="0"/>
                <a:cs typeface="Arial" panose="020B0604020202020204" pitchFamily="34" charset="0"/>
              </a:rPr>
              <a:t>on their emotions and how they </a:t>
            </a:r>
            <a:r>
              <a:rPr lang="en-NZ" sz="2400" dirty="0" smtClean="0">
                <a:solidFill>
                  <a:schemeClr val="bg1"/>
                </a:solidFill>
                <a:latin typeface="Arial" panose="020B0604020202020204" pitchFamily="34" charset="0"/>
                <a:cs typeface="Arial" panose="020B0604020202020204" pitchFamily="34" charset="0"/>
              </a:rPr>
              <a:t>feel, this results in a </a:t>
            </a:r>
            <a:r>
              <a:rPr lang="en-NZ" sz="2400" dirty="0">
                <a:solidFill>
                  <a:schemeClr val="bg1"/>
                </a:solidFill>
                <a:latin typeface="Arial" panose="020B0604020202020204" pitchFamily="34" charset="0"/>
                <a:cs typeface="Arial" panose="020B0604020202020204" pitchFamily="34" charset="0"/>
              </a:rPr>
              <a:t>huge variety of interpretations of </a:t>
            </a:r>
            <a:r>
              <a:rPr lang="en-NZ" sz="2400" dirty="0" smtClean="0">
                <a:solidFill>
                  <a:schemeClr val="bg1"/>
                </a:solidFill>
                <a:latin typeface="Arial" panose="020B0604020202020204" pitchFamily="34" charset="0"/>
                <a:cs typeface="Arial" panose="020B0604020202020204" pitchFamily="34" charset="0"/>
              </a:rPr>
              <a:t>scripture </a:t>
            </a:r>
            <a:r>
              <a:rPr lang="en-NZ" sz="2400" dirty="0">
                <a:solidFill>
                  <a:schemeClr val="bg1"/>
                </a:solidFill>
                <a:latin typeface="Arial" panose="020B0604020202020204" pitchFamily="34" charset="0"/>
                <a:cs typeface="Arial" panose="020B0604020202020204" pitchFamily="34" charset="0"/>
              </a:rPr>
              <a:t>(and also why there are so many Christian denominations</a:t>
            </a:r>
            <a:r>
              <a:rPr lang="en-NZ" sz="2400" dirty="0" smtClean="0">
                <a:solidFill>
                  <a:schemeClr val="bg1"/>
                </a:solidFill>
                <a:latin typeface="Arial" panose="020B0604020202020204" pitchFamily="34" charset="0"/>
                <a:cs typeface="Arial" panose="020B0604020202020204" pitchFamily="34" charset="0"/>
              </a:rPr>
              <a:t>). </a:t>
            </a:r>
          </a:p>
          <a:p>
            <a:pPr marL="0" indent="0" algn="ctr">
              <a:buNone/>
            </a:pPr>
            <a:endParaRPr lang="en-NZ" sz="2400" dirty="0" smtClean="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spTree>
    <p:extLst>
      <p:ext uri="{BB962C8B-B14F-4D97-AF65-F5344CB8AC3E}">
        <p14:creationId xmlns:p14="http://schemas.microsoft.com/office/powerpoint/2010/main" val="15201960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a:xfrm>
            <a:off x="-1" y="1331298"/>
            <a:ext cx="3541692" cy="3902895"/>
          </a:xfrm>
        </p:spPr>
        <p:txBody>
          <a:bodyPr>
            <a:noAutofit/>
          </a:bodyPr>
          <a:lstStyle/>
          <a:p>
            <a:pPr marL="0" indent="0" algn="ctr">
              <a:buNone/>
            </a:pPr>
            <a:r>
              <a:rPr lang="en-NZ" sz="3600" dirty="0">
                <a:solidFill>
                  <a:schemeClr val="bg1"/>
                </a:solidFill>
                <a:latin typeface="Arial" panose="020B0604020202020204" pitchFamily="34" charset="0"/>
                <a:cs typeface="Arial" panose="020B0604020202020204" pitchFamily="34" charset="0"/>
              </a:rPr>
              <a:t>I</a:t>
            </a:r>
            <a:r>
              <a:rPr lang="en-NZ" sz="3600" dirty="0" smtClean="0">
                <a:solidFill>
                  <a:schemeClr val="bg1"/>
                </a:solidFill>
                <a:latin typeface="Arial" panose="020B0604020202020204" pitchFamily="34" charset="0"/>
                <a:cs typeface="Arial" panose="020B0604020202020204" pitchFamily="34" charset="0"/>
              </a:rPr>
              <a:t>f </a:t>
            </a:r>
            <a:r>
              <a:rPr lang="en-NZ" sz="3600" dirty="0" smtClean="0">
                <a:solidFill>
                  <a:schemeClr val="bg1"/>
                </a:solidFill>
                <a:latin typeface="Arial" panose="020B0604020202020204" pitchFamily="34" charset="0"/>
                <a:cs typeface="Arial" panose="020B0604020202020204" pitchFamily="34" charset="0"/>
              </a:rPr>
              <a:t>what is in the Bible </a:t>
            </a:r>
            <a:r>
              <a:rPr lang="en-NZ" sz="3600" dirty="0" smtClean="0">
                <a:solidFill>
                  <a:schemeClr val="bg1"/>
                </a:solidFill>
                <a:latin typeface="Arial" panose="020B0604020202020204" pitchFamily="34" charset="0"/>
                <a:cs typeface="Arial" panose="020B0604020202020204" pitchFamily="34" charset="0"/>
              </a:rPr>
              <a:t>was our only </a:t>
            </a:r>
            <a:r>
              <a:rPr lang="en-NZ" sz="3600" dirty="0" smtClean="0">
                <a:solidFill>
                  <a:schemeClr val="bg1"/>
                </a:solidFill>
                <a:latin typeface="Arial" panose="020B0604020202020204" pitchFamily="34" charset="0"/>
                <a:cs typeface="Arial" panose="020B0604020202020204" pitchFamily="34" charset="0"/>
              </a:rPr>
              <a:t>rule </a:t>
            </a:r>
            <a:r>
              <a:rPr lang="en-NZ" sz="3600" dirty="0">
                <a:solidFill>
                  <a:schemeClr val="bg1"/>
                </a:solidFill>
                <a:latin typeface="Arial" panose="020B0604020202020204" pitchFamily="34" charset="0"/>
                <a:cs typeface="Arial" panose="020B0604020202020204" pitchFamily="34" charset="0"/>
              </a:rPr>
              <a:t>of faith, we first have to know which books are included in the Bible</a:t>
            </a:r>
            <a:r>
              <a:rPr lang="en-NZ" sz="3600" dirty="0" smtClean="0">
                <a:solidFill>
                  <a:schemeClr val="bg1"/>
                </a:solidFill>
                <a:latin typeface="Arial" panose="020B0604020202020204" pitchFamily="34" charset="0"/>
                <a:cs typeface="Arial" panose="020B0604020202020204" pitchFamily="34" charset="0"/>
              </a:rPr>
              <a:t>.</a:t>
            </a:r>
          </a:p>
          <a:p>
            <a:pPr marL="0" indent="0" algn="ctr">
              <a:buNone/>
            </a:pPr>
            <a:endParaRPr lang="en-NZ" sz="3600" dirty="0" smtClean="0">
              <a:solidFill>
                <a:schemeClr val="bg1"/>
              </a:solidFill>
              <a:latin typeface="Arial" panose="020B0604020202020204" pitchFamily="34" charset="0"/>
              <a:cs typeface="Arial" panose="020B0604020202020204" pitchFamily="34" charset="0"/>
            </a:endParaRPr>
          </a:p>
          <a:p>
            <a:pPr marL="0" indent="0" algn="ctr">
              <a:buNone/>
            </a:pPr>
            <a:endParaRPr lang="en-NZ" sz="3600" dirty="0" smtClean="0">
              <a:solidFill>
                <a:schemeClr val="bg1"/>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sp>
        <p:nvSpPr>
          <p:cNvPr id="9" name="TextBox 8"/>
          <p:cNvSpPr txBox="1"/>
          <p:nvPr/>
        </p:nvSpPr>
        <p:spPr>
          <a:xfrm>
            <a:off x="-1" y="5234193"/>
            <a:ext cx="7700211" cy="461665"/>
          </a:xfrm>
          <a:prstGeom prst="rect">
            <a:avLst/>
          </a:prstGeom>
          <a:noFill/>
        </p:spPr>
        <p:txBody>
          <a:bodyPr wrap="square" rtlCol="0">
            <a:spAutoFit/>
          </a:bodyPr>
          <a:lstStyle/>
          <a:p>
            <a:endParaRPr lang="en-NZ" sz="2400" dirty="0"/>
          </a:p>
        </p:txBody>
      </p:sp>
      <p:pic>
        <p:nvPicPr>
          <p:cNvPr id="2050" name="Picture 2" descr="Image result for bible tumbl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1691" y="334101"/>
            <a:ext cx="5602309" cy="5602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7262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nodePh="1">
                                  <p:stCondLst>
                                    <p:cond delay="0"/>
                                  </p:stCondLst>
                                  <p:endCondLst>
                                    <p:cond evt="begin" delay="0">
                                      <p:tn val="5"/>
                                    </p:cond>
                                  </p:end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D0FC8149-04E9-477B-88C5-BDB7756FBD67}"/>
              </a:ext>
            </a:extLst>
          </p:cNvPr>
          <p:cNvSpPr>
            <a:spLocks noGrp="1"/>
          </p:cNvSpPr>
          <p:nvPr>
            <p:ph idx="1"/>
          </p:nvPr>
        </p:nvSpPr>
        <p:spPr>
          <a:xfrm>
            <a:off x="5074276" y="1931830"/>
            <a:ext cx="3441074" cy="2637233"/>
          </a:xfrm>
        </p:spPr>
        <p:txBody>
          <a:bodyPr>
            <a:normAutofit/>
          </a:bodyPr>
          <a:lstStyle/>
          <a:p>
            <a:pPr marL="0" indent="0" algn="ctr">
              <a:buNone/>
            </a:pPr>
            <a:r>
              <a:rPr lang="en-NZ" sz="4400" dirty="0">
                <a:solidFill>
                  <a:schemeClr val="bg1"/>
                </a:solidFill>
                <a:latin typeface="Arial" panose="020B0604020202020204" pitchFamily="34" charset="0"/>
                <a:cs typeface="Arial" panose="020B0604020202020204" pitchFamily="34" charset="0"/>
              </a:rPr>
              <a:t>Where do we get the Bible from?</a:t>
            </a:r>
          </a:p>
        </p:txBody>
      </p:sp>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pic>
        <p:nvPicPr>
          <p:cNvPr id="6" name="IMG_5758.jpg"/>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0" y="0"/>
            <a:ext cx="4842456" cy="6873214"/>
          </a:xfrm>
          <a:prstGeom prst="rect">
            <a:avLst/>
          </a:prstGeom>
          <a:ln w="12700">
            <a:miter lim="400000"/>
          </a:ln>
        </p:spPr>
      </p:pic>
    </p:spTree>
    <p:extLst>
      <p:ext uri="{BB962C8B-B14F-4D97-AF65-F5344CB8AC3E}">
        <p14:creationId xmlns:p14="http://schemas.microsoft.com/office/powerpoint/2010/main" val="36548683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6527DADF-8F72-49F1-BE72-8DF35173BC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12230" y="6176963"/>
            <a:ext cx="1558076" cy="534558"/>
          </a:xfrm>
          <a:prstGeom prst="rect">
            <a:avLst/>
          </a:prstGeom>
        </p:spPr>
      </p:pic>
      <p:pic>
        <p:nvPicPr>
          <p:cNvPr id="7" name="Saint Lawrence.jpg"/>
          <p:cNvPicPr>
            <a:picLocks noChangeAspect="1"/>
          </p:cNvPicPr>
          <p:nvPr/>
        </p:nvPicPr>
        <p:blipFill>
          <a:blip r:embed="rId3">
            <a:extLst/>
          </a:blip>
          <a:stretch>
            <a:fillRect/>
          </a:stretch>
        </p:blipFill>
        <p:spPr>
          <a:xfrm>
            <a:off x="0" y="-18514"/>
            <a:ext cx="9144000" cy="6096001"/>
          </a:xfrm>
          <a:prstGeom prst="rect">
            <a:avLst/>
          </a:prstGeom>
          <a:ln w="12700">
            <a:miter lim="400000"/>
          </a:ln>
        </p:spPr>
      </p:pic>
    </p:spTree>
    <p:extLst>
      <p:ext uri="{BB962C8B-B14F-4D97-AF65-F5344CB8AC3E}">
        <p14:creationId xmlns:p14="http://schemas.microsoft.com/office/powerpoint/2010/main" val="3747145268"/>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face to fac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1 face to face" id="{7E5ACEB6-07E5-4D19-A1E4-9C462799DE3C}" vid="{701B59DC-27FF-4AC4-9212-99900644C0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 face to face</Template>
  <TotalTime>12121</TotalTime>
  <Words>925</Words>
  <Application>Microsoft Office PowerPoint</Application>
  <PresentationFormat>On-screen Show (4:3)</PresentationFormat>
  <Paragraphs>105</Paragraphs>
  <Slides>31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Calibri</vt:lpstr>
      <vt:lpstr>Calibri Light</vt:lpstr>
      <vt:lpstr>Theme1 face to face</vt:lpstr>
      <vt:lpstr>PowerPoint Presentation</vt:lpstr>
      <vt:lpstr>PowerPoint Presentation</vt:lpstr>
      <vt:lpstr>PowerPoint Presentation</vt:lpstr>
      <vt:lpstr>PowerPoint Presentation</vt:lpstr>
      <vt:lpstr>Catholicism</vt:lpstr>
      <vt:lpstr>PowerPoint Presentation</vt:lpstr>
      <vt:lpstr>PowerPoint Presentation</vt:lpstr>
      <vt:lpstr>PowerPoint Presentation</vt:lpstr>
      <vt:lpstr>PowerPoint Presentation</vt:lpstr>
      <vt:lpstr>κανών … Canon-List, rule (Greek) </vt:lpstr>
      <vt:lpstr>PowerPoint Presentation</vt:lpstr>
      <vt:lpstr>PowerPoint Presentation</vt:lpstr>
      <vt:lpstr>PowerPoint Presentation</vt:lpstr>
      <vt:lpstr>PowerPoint Presentation</vt:lpstr>
      <vt:lpstr>Genres in the Bible</vt:lpstr>
      <vt:lpstr>PowerPoint Presentation</vt:lpstr>
      <vt:lpstr>PowerPoint Presentation</vt:lpstr>
      <vt:lpstr>PowerPoint Presentation</vt:lpstr>
      <vt:lpstr>PowerPoint Presentation</vt:lpstr>
      <vt:lpstr>5 things we are called to have balance between and be in connection with:</vt:lpstr>
      <vt:lpstr>Creation</vt:lpstr>
      <vt:lpstr>Family and Community</vt:lpstr>
      <vt:lpstr>Culture</vt:lpstr>
      <vt:lpstr>God</vt:lpstr>
      <vt:lpstr>INSERT TEXT</vt:lpstr>
      <vt:lpstr>We listen and share our stories</vt:lpstr>
      <vt:lpstr>PowerPoint Presentation</vt:lpstr>
      <vt:lpstr>What scripture passage is your favourite and why?</vt:lpstr>
      <vt:lpstr>PowerPoint Presentation</vt:lpstr>
      <vt:lpstr>INSERT TEXT</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Isabella McCafferty</dc:creator>
  <cp:lastModifiedBy>Therese Kiely</cp:lastModifiedBy>
  <cp:revision>75</cp:revision>
  <dcterms:created xsi:type="dcterms:W3CDTF">2017-11-08T02:11:51Z</dcterms:created>
  <dcterms:modified xsi:type="dcterms:W3CDTF">2017-12-02T20:55:45Z</dcterms:modified>
</cp:coreProperties>
</file>